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428625"/>
            <a:ext cx="8286750" cy="4286250"/>
          </a:xfrm>
          <a:prstGeom prst="rect">
            <a:avLst/>
          </a:prstGeom>
          <a:solidFill>
            <a:srgbClr val="000000">
              <a:alpha val="0"/>
            </a:srgbClr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28625" y="428625"/>
            <a:ext cx="8286750" cy="428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endParaRPr lang="en-US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00000">
            <a:off x="8429625" y="428625"/>
            <a:ext cx="285750" cy="28575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8100000">
            <a:off x="428625" y="4429125"/>
            <a:ext cx="285750" cy="28575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2224608" y="496658"/>
            <a:ext cx="4694811" cy="4150156"/>
          </a:xfrm>
          <a:prstGeom prst="rect">
            <a:avLst/>
          </a:prstGeom>
          <a:solidFill>
            <a:srgbClr val="1A472A">
              <a:alpha val="60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2517502" y="789552"/>
            <a:ext cx="410902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704" dirty="0">
                <a:solidFill>
                  <a:srgbClr val="D4AF37">
                    <a:alpha val="80000"/>
                  </a:srgbClr>
                </a:solidFill>
              </a:rPr>
              <a:t>بسم الله الرحمن الرحيم</a:t>
            </a:r>
            <a:endParaRPr lang="en-US" sz="1704" dirty="0"/>
          </a:p>
        </p:txBody>
      </p:sp>
      <p:sp>
        <p:nvSpPr>
          <p:cNvPr id="9" name="Text 4"/>
          <p:cNvSpPr/>
          <p:nvPr/>
        </p:nvSpPr>
        <p:spPr>
          <a:xfrm>
            <a:off x="2517502" y="1387841"/>
            <a:ext cx="4109024" cy="82295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6500"/>
              </a:lnSpc>
              <a:buNone/>
            </a:pPr>
            <a:r>
              <a:rPr lang="en-US" sz="4974" b="1" dirty="0">
                <a:solidFill>
                  <a:srgbClr val="D4AF37"/>
                </a:solidFill>
              </a:rPr>
              <a:t>العين الحاسدة</a:t>
            </a:r>
            <a:endParaRPr lang="en-US" sz="4974" dirty="0"/>
          </a:p>
        </p:txBody>
      </p:sp>
      <p:sp>
        <p:nvSpPr>
          <p:cNvPr id="10" name="Text 5"/>
          <p:cNvSpPr/>
          <p:nvPr/>
        </p:nvSpPr>
        <p:spPr>
          <a:xfrm>
            <a:off x="2517502" y="2353670"/>
            <a:ext cx="4109024" cy="778669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24" spc="1" kern="0" dirty="0">
                <a:solidFill>
                  <a:srgbClr val="F5F5F0"/>
                </a:solidFill>
              </a:rPr>
              <a:t>تشريح الأثر النفسي والروحي والجسدي</a:t>
            </a:r>
            <a:pPr algn="ctr" indent="0" marL="0">
              <a:lnSpc>
                <a:spcPts val="2400"/>
              </a:lnSpc>
              <a:buNone/>
            </a:pPr>
            <a:r>
              <a:rPr lang="en-US" sz="1924" spc="1" kern="0" dirty="0">
                <a:solidFill>
                  <a:srgbClr val="F5F5F0"/>
                </a:solidFill>
              </a:rPr>
              <a:t>
</a:t>
            </a:r>
            <a:pPr algn="ctr" indent="0" marL="0">
              <a:lnSpc>
                <a:spcPts val="2400"/>
              </a:lnSpc>
              <a:buNone/>
            </a:pPr>
            <a:r>
              <a:rPr lang="en-US" sz="1924" spc="1" kern="0" dirty="0">
                <a:solidFill>
                  <a:srgbClr val="F5F5F0"/>
                </a:solidFill>
              </a:rPr>
              <a:t>ومنهج التحرر الشامل</a:t>
            </a:r>
            <a:endParaRPr lang="en-US" sz="1924" dirty="0"/>
          </a:p>
        </p:txBody>
      </p:sp>
      <p:sp>
        <p:nvSpPr>
          <p:cNvPr id="11" name="Text 6"/>
          <p:cNvSpPr/>
          <p:nvPr/>
        </p:nvSpPr>
        <p:spPr>
          <a:xfrm>
            <a:off x="2517502" y="3418089"/>
            <a:ext cx="410902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86" i="1" dirty="0">
                <a:solidFill>
                  <a:srgbClr val="BDC3C7"/>
                </a:solidFill>
              </a:rPr>
              <a:t>"رحلة تحويلية من الفهم إلى الشفاء الحقيقي"</a:t>
            </a:r>
            <a:endParaRPr lang="en-US" sz="1486" dirty="0"/>
          </a:p>
        </p:txBody>
      </p:sp>
      <p:sp>
        <p:nvSpPr>
          <p:cNvPr id="12" name="Text 7"/>
          <p:cNvSpPr/>
          <p:nvPr/>
        </p:nvSpPr>
        <p:spPr>
          <a:xfrm>
            <a:off x="2517502" y="4119962"/>
            <a:ext cx="4109024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تأليف: محمد هيات (أبو عبد الرحمن)</a:t>
            </a:r>
            <a:endParaRPr lang="en-US" sz="12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866180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80480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6349566" y="357188"/>
            <a:ext cx="222293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المشكلة الأساسية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34876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0647" y="1266230"/>
            <a:ext cx="7182706" cy="630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E3A5F"/>
                </a:solidFill>
              </a:rPr>
              <a:t>العين ليست قوة غيبية مطلقة.. بل هي </a:t>
            </a:r>
            <a:pPr algn="ctr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D4AF37"/>
                </a:solidFill>
              </a:rPr>
              <a:t>سهم شعوري</a:t>
            </a:r>
            <a:pPr algn="ctr" indent="0" marL="0">
              <a:lnSpc>
                <a:spcPts val="3200"/>
              </a:lnSpc>
              <a:buNone/>
            </a:pPr>
            <a:endParaRPr lang="en-US" sz="2436" dirty="0"/>
          </a:p>
        </p:txBody>
      </p:sp>
      <p:sp>
        <p:nvSpPr>
          <p:cNvPr id="8" name="Shape 4"/>
          <p:cNvSpPr/>
          <p:nvPr/>
        </p:nvSpPr>
        <p:spPr>
          <a:xfrm>
            <a:off x="6661547" y="2182416"/>
            <a:ext cx="1768078" cy="1846659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6719" y="2380655"/>
            <a:ext cx="250031" cy="2857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04422" y="2325291"/>
            <a:ext cx="1089422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من أين ينطلق؟</a:t>
            </a:r>
            <a:endParaRPr lang="en-US" sz="1397" dirty="0"/>
          </a:p>
        </p:txBody>
      </p:sp>
      <p:sp>
        <p:nvSpPr>
          <p:cNvPr id="11" name="Text 6"/>
          <p:cNvSpPr/>
          <p:nvPr/>
        </p:nvSpPr>
        <p:spPr>
          <a:xfrm>
            <a:off x="6804422" y="2928938"/>
            <a:ext cx="1089422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ينبع من نفس تعاني النقص والمقارنة، وليس من قوة خارقة.</a:t>
            </a:r>
            <a:endParaRPr lang="en-US" sz="1159" dirty="0"/>
          </a:p>
        </p:txBody>
      </p:sp>
      <p:sp>
        <p:nvSpPr>
          <p:cNvPr id="12" name="Shape 7"/>
          <p:cNvSpPr/>
          <p:nvPr/>
        </p:nvSpPr>
        <p:spPr>
          <a:xfrm>
            <a:off x="4679156" y="2182416"/>
            <a:ext cx="1768078" cy="1573411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609" y="2380655"/>
            <a:ext cx="285750" cy="2857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822031" y="2325291"/>
            <a:ext cx="105370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أين يستقر؟</a:t>
            </a:r>
            <a:endParaRPr lang="en-US" sz="1397" dirty="0"/>
          </a:p>
        </p:txBody>
      </p:sp>
      <p:sp>
        <p:nvSpPr>
          <p:cNvPr id="15" name="Text 9"/>
          <p:cNvSpPr/>
          <p:nvPr/>
        </p:nvSpPr>
        <p:spPr>
          <a:xfrm>
            <a:off x="4822031" y="2655689"/>
            <a:ext cx="1053703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يجد مستقراً فقط في أرض داخلية هشة تفتقد لليقين.</a:t>
            </a:r>
            <a:endParaRPr lang="en-US" sz="1159" dirty="0"/>
          </a:p>
        </p:txBody>
      </p:sp>
      <p:sp>
        <p:nvSpPr>
          <p:cNvPr id="16" name="Shape 10"/>
          <p:cNvSpPr/>
          <p:nvPr/>
        </p:nvSpPr>
        <p:spPr>
          <a:xfrm>
            <a:off x="2696766" y="2182416"/>
            <a:ext cx="1768078" cy="1846659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0" y="2380655"/>
            <a:ext cx="321469" cy="2857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2839641" y="2325291"/>
            <a:ext cx="1017984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ما هي الثغرة؟</a:t>
            </a:r>
            <a:endParaRPr lang="en-US" sz="1397" dirty="0"/>
          </a:p>
        </p:txBody>
      </p:sp>
      <p:sp>
        <p:nvSpPr>
          <p:cNvPr id="19" name="Text 12"/>
          <p:cNvSpPr/>
          <p:nvPr/>
        </p:nvSpPr>
        <p:spPr>
          <a:xfrm>
            <a:off x="2839641" y="2928938"/>
            <a:ext cx="1017984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الخوف والتعلق بالناس هما الباب الذي يدخل منه الأثر.</a:t>
            </a:r>
            <a:endParaRPr lang="en-US" sz="1159" dirty="0"/>
          </a:p>
        </p:txBody>
      </p:sp>
      <p:sp>
        <p:nvSpPr>
          <p:cNvPr id="20" name="Shape 13"/>
          <p:cNvSpPr/>
          <p:nvPr/>
        </p:nvSpPr>
        <p:spPr>
          <a:xfrm>
            <a:off x="714375" y="2182416"/>
            <a:ext cx="1768078" cy="1573411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3828" y="2380655"/>
            <a:ext cx="285750" cy="28575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57250" y="2325291"/>
            <a:ext cx="105370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ما هو الدرع؟</a:t>
            </a:r>
            <a:endParaRPr lang="en-US" sz="1397" dirty="0"/>
          </a:p>
        </p:txBody>
      </p:sp>
      <p:sp>
        <p:nvSpPr>
          <p:cNvPr id="23" name="Text 15"/>
          <p:cNvSpPr/>
          <p:nvPr/>
        </p:nvSpPr>
        <p:spPr>
          <a:xfrm>
            <a:off x="857250" y="2655689"/>
            <a:ext cx="1053703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الغفلة تقطع الحماية، وذكر الله هو الحصن الحقيقي.</a:t>
            </a:r>
            <a:endParaRPr lang="en-US" sz="1159" dirty="0"/>
          </a:p>
        </p:txBody>
      </p:sp>
      <p:sp>
        <p:nvSpPr>
          <p:cNvPr id="24" name="Shape 16"/>
          <p:cNvSpPr/>
          <p:nvPr/>
        </p:nvSpPr>
        <p:spPr>
          <a:xfrm>
            <a:off x="142875" y="4532709"/>
            <a:ext cx="8858250" cy="4679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17"/>
          <p:cNvSpPr/>
          <p:nvPr/>
        </p:nvSpPr>
        <p:spPr>
          <a:xfrm>
            <a:off x="142875" y="4532709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6" name="Text 18"/>
          <p:cNvSpPr/>
          <p:nvPr/>
        </p:nvSpPr>
        <p:spPr>
          <a:xfrm>
            <a:off x="6713004" y="468272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7" name="Text 19"/>
          <p:cNvSpPr/>
          <p:nvPr/>
        </p:nvSpPr>
        <p:spPr>
          <a:xfrm>
            <a:off x="571500" y="4682728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2</a:t>
            </a:r>
            <a:endParaRPr lang="en-US" sz="94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844748"/>
          </a:xfrm>
          <a:prstGeom prst="rect">
            <a:avLst/>
          </a:prstGeom>
          <a:solidFill>
            <a:srgbClr val="000000">
              <a:alpha val="2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837605"/>
            <a:ext cx="914400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5737547" y="214313"/>
            <a:ext cx="3120703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المعادلة الأساسية للحماية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00038"/>
            <a:ext cx="182166" cy="24288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842027" y="980480"/>
            <a:ext cx="5459946" cy="1518047"/>
          </a:xfrm>
          <a:prstGeom prst="rect">
            <a:avLst/>
          </a:prstGeom>
          <a:solidFill>
            <a:srgbClr val="FFFFFF">
              <a:alpha val="4000"/>
            </a:srgbClr>
          </a:solidFill>
          <a:ln w="9144">
            <a:solidFill>
              <a:srgbClr val="D4AF37">
                <a:alpha val="22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3237012" y="1109067"/>
            <a:ext cx="3843505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E74C3C"/>
                </a:solidFill>
              </a:rPr>
              <a:t>نفس تعاني النقص + رغبة تملك + تركيز شعوري</a:t>
            </a:r>
            <a:endParaRPr lang="en-US" sz="1397" dirty="0"/>
          </a:p>
        </p:txBody>
      </p:sp>
      <p:sp>
        <p:nvSpPr>
          <p:cNvPr id="9" name="Text 5"/>
          <p:cNvSpPr/>
          <p:nvPr/>
        </p:nvSpPr>
        <p:spPr>
          <a:xfrm>
            <a:off x="3237012" y="1425178"/>
            <a:ext cx="384350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(طاقة الحاسد)</a:t>
            </a:r>
            <a:endParaRPr lang="en-US" sz="942" dirty="0"/>
          </a:p>
        </p:txBody>
      </p:sp>
      <p:sp>
        <p:nvSpPr>
          <p:cNvPr id="10" name="Text 6"/>
          <p:cNvSpPr/>
          <p:nvPr/>
        </p:nvSpPr>
        <p:spPr>
          <a:xfrm>
            <a:off x="4065826" y="1787723"/>
            <a:ext cx="2185904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D4AF37"/>
                </a:solidFill>
              </a:rPr>
              <a:t>ذكر الله والتوكل (∞)</a:t>
            </a:r>
            <a:endParaRPr lang="en-US" sz="1808" dirty="0"/>
          </a:p>
        </p:txBody>
      </p:sp>
      <p:sp>
        <p:nvSpPr>
          <p:cNvPr id="11" name="Text 7"/>
          <p:cNvSpPr/>
          <p:nvPr/>
        </p:nvSpPr>
        <p:spPr>
          <a:xfrm>
            <a:off x="4065826" y="2180630"/>
            <a:ext cx="218590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(المقام: أنت)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2793848" y="1460004"/>
            <a:ext cx="228851" cy="5447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045" dirty="0">
                <a:solidFill>
                  <a:srgbClr val="F5F5F0"/>
                </a:solidFill>
              </a:rPr>
              <a:t>=</a:t>
            </a:r>
            <a:endParaRPr lang="en-US" sz="3045" dirty="0"/>
          </a:p>
        </p:txBody>
      </p:sp>
      <p:sp>
        <p:nvSpPr>
          <p:cNvPr id="13" name="Text 9"/>
          <p:cNvSpPr/>
          <p:nvPr/>
        </p:nvSpPr>
        <p:spPr>
          <a:xfrm>
            <a:off x="2371027" y="1382316"/>
            <a:ext cx="294233" cy="7000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731" b="1" dirty="0">
                <a:solidFill>
                  <a:srgbClr val="F5F5F0"/>
                </a:solidFill>
              </a:rPr>
              <a:t>0</a:t>
            </a:r>
            <a:endParaRPr lang="en-US" sz="3731" dirty="0"/>
          </a:p>
        </p:txBody>
      </p:sp>
      <p:sp>
        <p:nvSpPr>
          <p:cNvPr id="14" name="Text 10"/>
          <p:cNvSpPr/>
          <p:nvPr/>
        </p:nvSpPr>
        <p:spPr>
          <a:xfrm>
            <a:off x="2077771" y="2123480"/>
            <a:ext cx="29325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(الأثر)</a:t>
            </a:r>
            <a:endParaRPr lang="en-US" sz="942" dirty="0"/>
          </a:p>
        </p:txBody>
      </p:sp>
      <p:sp>
        <p:nvSpPr>
          <p:cNvPr id="15" name="Shape 11"/>
          <p:cNvSpPr/>
          <p:nvPr/>
        </p:nvSpPr>
        <p:spPr>
          <a:xfrm>
            <a:off x="6057900" y="2655689"/>
            <a:ext cx="2800350" cy="894755"/>
          </a:xfrm>
          <a:prstGeom prst="rect">
            <a:avLst/>
          </a:prstGeom>
          <a:solidFill>
            <a:srgbClr val="000000">
              <a:alpha val="18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6057900" y="2655689"/>
            <a:ext cx="2800350" cy="21431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066" y="2780705"/>
            <a:ext cx="150019" cy="20002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143625" y="3071813"/>
            <a:ext cx="26289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F5F5F0"/>
                </a:solidFill>
              </a:rPr>
              <a:t>الأثر لا يعتمد فقط على قوة الحاسد، فلا تعطِه أكبر من حجمه.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3171825" y="2655689"/>
            <a:ext cx="2800350" cy="894755"/>
          </a:xfrm>
          <a:prstGeom prst="rect">
            <a:avLst/>
          </a:prstGeom>
          <a:solidFill>
            <a:srgbClr val="000000">
              <a:alpha val="18000"/>
            </a:srgbClr>
          </a:solidFill>
          <a:ln/>
        </p:spPr>
      </p:sp>
      <p:sp>
        <p:nvSpPr>
          <p:cNvPr id="20" name="Shape 15"/>
          <p:cNvSpPr/>
          <p:nvPr/>
        </p:nvSpPr>
        <p:spPr>
          <a:xfrm>
            <a:off x="3171825" y="2655689"/>
            <a:ext cx="2800350" cy="21431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984" y="2780705"/>
            <a:ext cx="250031" cy="2000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3257550" y="3071813"/>
            <a:ext cx="26289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F5F5F0"/>
                </a:solidFill>
              </a:rPr>
              <a:t>أنت جهاز استقبال؛ الخوف والتعلق يرفعان الإشارة، واليقين يغلقها.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285750" y="2655689"/>
            <a:ext cx="2800350" cy="894755"/>
          </a:xfrm>
          <a:prstGeom prst="rect">
            <a:avLst/>
          </a:prstGeom>
          <a:solidFill>
            <a:srgbClr val="000000">
              <a:alpha val="18000"/>
            </a:srgbClr>
          </a:solidFill>
          <a:ln/>
        </p:spPr>
      </p:sp>
      <p:sp>
        <p:nvSpPr>
          <p:cNvPr id="24" name="Shape 18"/>
          <p:cNvSpPr/>
          <p:nvPr/>
        </p:nvSpPr>
        <p:spPr>
          <a:xfrm>
            <a:off x="285750" y="2655689"/>
            <a:ext cx="2800350" cy="21431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0909" y="2780705"/>
            <a:ext cx="250031" cy="20002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71475" y="3071813"/>
            <a:ext cx="26289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F5F5F0"/>
                </a:solidFill>
              </a:rPr>
              <a:t>عندما يكون مقامك (الذكر) لا نهائياً، تصبح النتيجة صفراً دائماً.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0" y="4809530"/>
            <a:ext cx="9144000" cy="33397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8" name="Shape 21"/>
          <p:cNvSpPr/>
          <p:nvPr/>
        </p:nvSpPr>
        <p:spPr>
          <a:xfrm>
            <a:off x="0" y="4809530"/>
            <a:ext cx="914400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2"/>
          <p:cNvSpPr/>
          <p:nvPr/>
        </p:nvSpPr>
        <p:spPr>
          <a:xfrm>
            <a:off x="7203188" y="4902398"/>
            <a:ext cx="165506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834" dirty="0"/>
          </a:p>
        </p:txBody>
      </p:sp>
      <p:sp>
        <p:nvSpPr>
          <p:cNvPr id="30" name="Text 23"/>
          <p:cNvSpPr/>
          <p:nvPr/>
        </p:nvSpPr>
        <p:spPr>
          <a:xfrm>
            <a:off x="285750" y="4902398"/>
            <a:ext cx="6538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BDC3C7"/>
                </a:solidFill>
              </a:rPr>
              <a:t>3</a:t>
            </a:r>
            <a:endParaRPr lang="en-US" sz="8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910783" y="321469"/>
            <a:ext cx="2804592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الجذور النفسية العميقة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99157"/>
            <a:ext cx="225028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00063" y="1037630"/>
            <a:ext cx="8143875" cy="455414"/>
          </a:xfrm>
          <a:prstGeom prst="rect">
            <a:avLst/>
          </a:prstGeom>
          <a:solidFill>
            <a:srgbClr val="D4AF37">
              <a:alpha val="8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8608219" y="1037630"/>
            <a:ext cx="35719" cy="45541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9" name="Text 5"/>
          <p:cNvSpPr/>
          <p:nvPr/>
        </p:nvSpPr>
        <p:spPr>
          <a:xfrm>
            <a:off x="642938" y="1109067"/>
            <a:ext cx="785812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E3A5F"/>
                </a:solidFill>
              </a:rPr>
              <a:t>"الحسد ينشأ من جراح نفسية غائرة لم تُضمد"</a:t>
            </a:r>
            <a:endParaRPr lang="en-US" sz="1602" dirty="0"/>
          </a:p>
        </p:txBody>
      </p:sp>
      <p:sp>
        <p:nvSpPr>
          <p:cNvPr id="10" name="Shape 6"/>
          <p:cNvSpPr/>
          <p:nvPr/>
        </p:nvSpPr>
        <p:spPr>
          <a:xfrm>
            <a:off x="4629150" y="1607344"/>
            <a:ext cx="4014788" cy="730448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158163" y="1693069"/>
            <a:ext cx="400050" cy="400050"/>
          </a:xfrm>
          <a:prstGeom prst="rect">
            <a:avLst/>
          </a:prstGeom>
          <a:solidFill>
            <a:srgbClr val="1A472A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1778794"/>
            <a:ext cx="28575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114827" y="1693069"/>
            <a:ext cx="1943323" cy="287536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A472A"/>
                </a:solidFill>
              </a:rPr>
              <a:t>جرح المقارنة في الطفولة</a:t>
            </a:r>
            <a:endParaRPr lang="en-US" sz="1295" dirty="0"/>
          </a:p>
        </p:txBody>
      </p:sp>
      <p:sp>
        <p:nvSpPr>
          <p:cNvPr id="14" name="Text 9"/>
          <p:cNvSpPr/>
          <p:nvPr/>
        </p:nvSpPr>
        <p:spPr>
          <a:xfrm>
            <a:off x="4714875" y="2037755"/>
            <a:ext cx="334327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برمجة العقل على السباق، فتتألم عند نجاح الآخرين.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4643438" y="2302073"/>
            <a:ext cx="4000500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6" name="Shape 11"/>
          <p:cNvSpPr/>
          <p:nvPr/>
        </p:nvSpPr>
        <p:spPr>
          <a:xfrm>
            <a:off x="500063" y="1607344"/>
            <a:ext cx="4014788" cy="730448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4029075" y="1693069"/>
            <a:ext cx="400050" cy="400050"/>
          </a:xfrm>
          <a:prstGeom prst="rect">
            <a:avLst/>
          </a:prstGeom>
          <a:solidFill>
            <a:srgbClr val="1A472A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13" y="1778794"/>
            <a:ext cx="257175" cy="2286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650248" y="1693069"/>
            <a:ext cx="1278815" cy="287536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A472A"/>
                </a:solidFill>
              </a:rPr>
              <a:t>الشعور بالحرمان</a:t>
            </a:r>
            <a:endParaRPr lang="en-US" sz="1295" dirty="0"/>
          </a:p>
        </p:txBody>
      </p:sp>
      <p:sp>
        <p:nvSpPr>
          <p:cNvPr id="20" name="Text 14"/>
          <p:cNvSpPr/>
          <p:nvPr/>
        </p:nvSpPr>
        <p:spPr>
          <a:xfrm>
            <a:off x="585788" y="2037755"/>
            <a:ext cx="334327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الجوع العاطفي للحب؛ نعمة الغير تفتح جرح الحرمان.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514350" y="2302073"/>
            <a:ext cx="4000500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2" name="Shape 16"/>
          <p:cNvSpPr/>
          <p:nvPr/>
        </p:nvSpPr>
        <p:spPr>
          <a:xfrm>
            <a:off x="4629150" y="2437805"/>
            <a:ext cx="4014788" cy="930473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8158163" y="2523530"/>
            <a:ext cx="400050" cy="400050"/>
          </a:xfrm>
          <a:prstGeom prst="rect">
            <a:avLst/>
          </a:prstGeom>
          <a:solidFill>
            <a:srgbClr val="1A472A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2609255"/>
            <a:ext cx="257175" cy="2286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186529" y="2523530"/>
            <a:ext cx="871621" cy="287536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A472A"/>
                </a:solidFill>
              </a:rPr>
              <a:t>العار الخفي</a:t>
            </a:r>
            <a:endParaRPr lang="en-US" sz="1295" dirty="0"/>
          </a:p>
        </p:txBody>
      </p:sp>
      <p:sp>
        <p:nvSpPr>
          <p:cNvPr id="26" name="Text 19"/>
          <p:cNvSpPr/>
          <p:nvPr/>
        </p:nvSpPr>
        <p:spPr>
          <a:xfrm>
            <a:off x="4714875" y="2868216"/>
            <a:ext cx="334327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الشعور بـ"لست جيدًا كفاية" يجعل نجاح الآخرين مرآة للعار.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4643438" y="3332559"/>
            <a:ext cx="4000500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8" name="Shape 21"/>
          <p:cNvSpPr/>
          <p:nvPr/>
        </p:nvSpPr>
        <p:spPr>
          <a:xfrm>
            <a:off x="500063" y="2437805"/>
            <a:ext cx="4014788" cy="916186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4029075" y="2523530"/>
            <a:ext cx="400050" cy="400050"/>
          </a:xfrm>
          <a:prstGeom prst="rect">
            <a:avLst/>
          </a:prstGeom>
          <a:solidFill>
            <a:srgbClr val="1A472A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2609255"/>
            <a:ext cx="228600" cy="2286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2641234" y="2523530"/>
            <a:ext cx="1287828" cy="287536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A472A"/>
                </a:solidFill>
              </a:rPr>
              <a:t>الحسد كآلية دفاع</a:t>
            </a:r>
            <a:endParaRPr lang="en-US" sz="1295" dirty="0"/>
          </a:p>
        </p:txBody>
      </p:sp>
      <p:sp>
        <p:nvSpPr>
          <p:cNvPr id="32" name="Text 24"/>
          <p:cNvSpPr/>
          <p:nvPr/>
        </p:nvSpPr>
        <p:spPr>
          <a:xfrm>
            <a:off x="585788" y="2868216"/>
            <a:ext cx="334327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آلية دفاع تبرر التقصير وتخفي الشعور بالعجز.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514350" y="3332559"/>
            <a:ext cx="4000500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4" name="Shape 26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Shape 27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6" name="Text 28"/>
          <p:cNvSpPr/>
          <p:nvPr/>
        </p:nvSpPr>
        <p:spPr>
          <a:xfrm>
            <a:off x="6784442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7" name="Text 29"/>
          <p:cNvSpPr/>
          <p:nvPr/>
        </p:nvSpPr>
        <p:spPr>
          <a:xfrm>
            <a:off x="500063" y="4754166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4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1438" y="71438"/>
            <a:ext cx="9001125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71438" y="837605"/>
            <a:ext cx="9001125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976863" y="285750"/>
            <a:ext cx="2738512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المسار الروحي للحسد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3438"/>
            <a:ext cx="289322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160119" y="1686288"/>
            <a:ext cx="4823761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كيف يتحول الشعور الداخلي الخفي إلى أثر خارجي ملموس؟</a:t>
            </a:r>
            <a:pPr algn="ctr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
</a:t>
            </a:r>
            <a:pPr algn="ctr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</a:t>
            </a:r>
            <a:pPr algn="ctr" indent="0" marL="0">
              <a:lnSpc>
                <a:spcPts val="1900"/>
              </a:lnSpc>
              <a:buNone/>
            </a:pPr>
            <a:r>
              <a:rPr lang="en-US" sz="1159" dirty="0">
                <a:solidFill>
                  <a:srgbClr val="777777"/>
                </a:solidFill>
              </a:rPr>
              <a:t>رحلة تصاعدية للطاقة السلبية</a:t>
            </a:r>
            <a:pPr algn="ctr" indent="0" marL="0">
              <a:lnSpc>
                <a:spcPts val="1900"/>
              </a:lnSpc>
              <a:buNone/>
            </a:pPr>
            <a:endParaRPr lang="en-US" sz="1486" dirty="0"/>
          </a:p>
        </p:txBody>
      </p:sp>
      <p:sp>
        <p:nvSpPr>
          <p:cNvPr id="8" name="Shape 4"/>
          <p:cNvSpPr/>
          <p:nvPr/>
        </p:nvSpPr>
        <p:spPr>
          <a:xfrm>
            <a:off x="785813" y="2661410"/>
            <a:ext cx="7572375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9" name="Shape 5"/>
          <p:cNvSpPr/>
          <p:nvPr/>
        </p:nvSpPr>
        <p:spPr>
          <a:xfrm>
            <a:off x="7883854" y="2389947"/>
            <a:ext cx="171450" cy="17145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0" name="Text 6"/>
          <p:cNvSpPr/>
          <p:nvPr/>
        </p:nvSpPr>
        <p:spPr>
          <a:xfrm>
            <a:off x="7883854" y="2389947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1A472A"/>
                </a:solidFill>
              </a:rPr>
              <a:t>1</a:t>
            </a:r>
            <a:endParaRPr lang="en-US" sz="683" dirty="0"/>
          </a:p>
        </p:txBody>
      </p:sp>
      <p:sp>
        <p:nvSpPr>
          <p:cNvPr id="11" name="Shape 7"/>
          <p:cNvSpPr/>
          <p:nvPr/>
        </p:nvSpPr>
        <p:spPr>
          <a:xfrm>
            <a:off x="7719547" y="2447097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704" y="2582828"/>
            <a:ext cx="28575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89186" y="3032885"/>
            <a:ext cx="560784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المقارنة</a:t>
            </a:r>
            <a:endParaRPr lang="en-US" sz="1193" dirty="0"/>
          </a:p>
        </p:txBody>
      </p:sp>
      <p:sp>
        <p:nvSpPr>
          <p:cNvPr id="14" name="Shape 9"/>
          <p:cNvSpPr/>
          <p:nvPr/>
        </p:nvSpPr>
        <p:spPr>
          <a:xfrm>
            <a:off x="7223782" y="3323992"/>
            <a:ext cx="1491593" cy="488621"/>
          </a:xfrm>
          <a:prstGeom prst="rect">
            <a:avLst/>
          </a:prstGeom>
          <a:solidFill>
            <a:srgbClr val="FFFFFF"/>
          </a:solidFill>
          <a:ln w="9144">
            <a:solidFill>
              <a:srgbClr val="DDDDD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223782" y="3323992"/>
            <a:ext cx="1491593" cy="488621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555555"/>
                </a:solidFill>
              </a:rPr>
              <a:t>بذرة الشعور بالنقص: "لماذا هو وليس أنا؟"</a:t>
            </a:r>
            <a:endParaRPr lang="en-US" sz="942" dirty="0"/>
          </a:p>
        </p:txBody>
      </p:sp>
      <p:sp>
        <p:nvSpPr>
          <p:cNvPr id="16" name="Shape 11"/>
          <p:cNvSpPr/>
          <p:nvPr/>
        </p:nvSpPr>
        <p:spPr>
          <a:xfrm>
            <a:off x="6185064" y="2389947"/>
            <a:ext cx="171450" cy="17145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7" name="Text 12"/>
          <p:cNvSpPr/>
          <p:nvPr/>
        </p:nvSpPr>
        <p:spPr>
          <a:xfrm>
            <a:off x="6185064" y="2389947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1A472A"/>
                </a:solidFill>
              </a:rPr>
              <a:t>2</a:t>
            </a:r>
            <a:endParaRPr lang="en-US" sz="683" dirty="0"/>
          </a:p>
        </p:txBody>
      </p:sp>
      <p:sp>
        <p:nvSpPr>
          <p:cNvPr id="18" name="Shape 13"/>
          <p:cNvSpPr/>
          <p:nvPr/>
        </p:nvSpPr>
        <p:spPr>
          <a:xfrm>
            <a:off x="6020758" y="2447097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064" y="2582828"/>
            <a:ext cx="171450" cy="2286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866302" y="3032885"/>
            <a:ext cx="808974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رغبة الزوال</a:t>
            </a:r>
            <a:endParaRPr lang="en-US" sz="1193" dirty="0"/>
          </a:p>
        </p:txBody>
      </p:sp>
      <p:sp>
        <p:nvSpPr>
          <p:cNvPr id="21" name="Shape 15"/>
          <p:cNvSpPr/>
          <p:nvPr/>
        </p:nvSpPr>
        <p:spPr>
          <a:xfrm>
            <a:off x="5524993" y="3323992"/>
            <a:ext cx="1491593" cy="488621"/>
          </a:xfrm>
          <a:prstGeom prst="rect">
            <a:avLst/>
          </a:prstGeom>
          <a:solidFill>
            <a:srgbClr val="FFFFFF"/>
          </a:solidFill>
          <a:ln w="9144">
            <a:solidFill>
              <a:srgbClr val="DDDDDD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524993" y="3323992"/>
            <a:ext cx="1491593" cy="488621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555555"/>
                </a:solidFill>
              </a:rPr>
              <a:t>تحول الضيق إلى نار ورغبة في زوال النعمة.</a:t>
            </a:r>
            <a:endParaRPr lang="en-US" sz="942" dirty="0"/>
          </a:p>
        </p:txBody>
      </p:sp>
      <p:sp>
        <p:nvSpPr>
          <p:cNvPr id="23" name="Shape 17"/>
          <p:cNvSpPr/>
          <p:nvPr/>
        </p:nvSpPr>
        <p:spPr>
          <a:xfrm>
            <a:off x="4486275" y="2389947"/>
            <a:ext cx="171450" cy="17145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24" name="Text 18"/>
          <p:cNvSpPr/>
          <p:nvPr/>
        </p:nvSpPr>
        <p:spPr>
          <a:xfrm>
            <a:off x="4486275" y="2389947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1A472A"/>
                </a:solidFill>
              </a:rPr>
              <a:t>3</a:t>
            </a:r>
            <a:endParaRPr lang="en-US" sz="683" dirty="0"/>
          </a:p>
        </p:txBody>
      </p:sp>
      <p:sp>
        <p:nvSpPr>
          <p:cNvPr id="25" name="Shape 19"/>
          <p:cNvSpPr/>
          <p:nvPr/>
        </p:nvSpPr>
        <p:spPr>
          <a:xfrm>
            <a:off x="4321969" y="2447097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275" y="2582828"/>
            <a:ext cx="171450" cy="2286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050534" y="3032885"/>
            <a:ext cx="104293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تزيين الشيطان</a:t>
            </a:r>
            <a:endParaRPr lang="en-US" sz="1193" dirty="0"/>
          </a:p>
        </p:txBody>
      </p:sp>
      <p:sp>
        <p:nvSpPr>
          <p:cNvPr id="28" name="Shape 21"/>
          <p:cNvSpPr/>
          <p:nvPr/>
        </p:nvSpPr>
        <p:spPr>
          <a:xfrm>
            <a:off x="3826204" y="3323992"/>
            <a:ext cx="1491593" cy="488621"/>
          </a:xfrm>
          <a:prstGeom prst="rect">
            <a:avLst/>
          </a:prstGeom>
          <a:solidFill>
            <a:srgbClr val="FFFFFF"/>
          </a:solidFill>
          <a:ln w="9144">
            <a:solidFill>
              <a:srgbClr val="DDDDDD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3826204" y="3323992"/>
            <a:ext cx="1491593" cy="488621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555555"/>
                </a:solidFill>
              </a:rPr>
              <a:t>الشيطان ينفخ في النار ويبرر الشعور.</a:t>
            </a:r>
            <a:endParaRPr lang="en-US" sz="942" dirty="0"/>
          </a:p>
        </p:txBody>
      </p:sp>
      <p:sp>
        <p:nvSpPr>
          <p:cNvPr id="30" name="Shape 23"/>
          <p:cNvSpPr/>
          <p:nvPr/>
        </p:nvSpPr>
        <p:spPr>
          <a:xfrm>
            <a:off x="2787486" y="2389947"/>
            <a:ext cx="171450" cy="17145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31" name="Text 24"/>
          <p:cNvSpPr/>
          <p:nvPr/>
        </p:nvSpPr>
        <p:spPr>
          <a:xfrm>
            <a:off x="2787486" y="2389947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1A472A"/>
                </a:solidFill>
              </a:rPr>
              <a:t>4</a:t>
            </a:r>
            <a:endParaRPr lang="en-US" sz="683" dirty="0"/>
          </a:p>
        </p:txBody>
      </p:sp>
      <p:sp>
        <p:nvSpPr>
          <p:cNvPr id="32" name="Shape 25"/>
          <p:cNvSpPr/>
          <p:nvPr/>
        </p:nvSpPr>
        <p:spPr>
          <a:xfrm>
            <a:off x="2623179" y="2447097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4623" y="2582828"/>
            <a:ext cx="257175" cy="22860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2482118" y="3032885"/>
            <a:ext cx="78218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نظرة العين</a:t>
            </a:r>
            <a:endParaRPr lang="en-US" sz="1193" dirty="0"/>
          </a:p>
        </p:txBody>
      </p:sp>
      <p:sp>
        <p:nvSpPr>
          <p:cNvPr id="35" name="Shape 27"/>
          <p:cNvSpPr/>
          <p:nvPr/>
        </p:nvSpPr>
        <p:spPr>
          <a:xfrm>
            <a:off x="2127414" y="3323992"/>
            <a:ext cx="1491593" cy="488621"/>
          </a:xfrm>
          <a:prstGeom prst="rect">
            <a:avLst/>
          </a:prstGeom>
          <a:solidFill>
            <a:srgbClr val="FFFFFF"/>
          </a:solidFill>
          <a:ln w="9144">
            <a:solidFill>
              <a:srgbClr val="DDDDDD"/>
            </a:solidFill>
            <a:prstDash val="solid"/>
          </a:ln>
        </p:spPr>
      </p:sp>
      <p:sp>
        <p:nvSpPr>
          <p:cNvPr id="36" name="Text 28"/>
          <p:cNvSpPr/>
          <p:nvPr/>
        </p:nvSpPr>
        <p:spPr>
          <a:xfrm>
            <a:off x="2127414" y="3323992"/>
            <a:ext cx="1491593" cy="488621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555555"/>
                </a:solidFill>
              </a:rPr>
              <a:t>انطلاق السهم المشحون بالطاقة السلبية.</a:t>
            </a:r>
            <a:endParaRPr lang="en-US" sz="942" dirty="0"/>
          </a:p>
        </p:txBody>
      </p:sp>
      <p:sp>
        <p:nvSpPr>
          <p:cNvPr id="37" name="Shape 29"/>
          <p:cNvSpPr/>
          <p:nvPr/>
        </p:nvSpPr>
        <p:spPr>
          <a:xfrm>
            <a:off x="1088696" y="2389947"/>
            <a:ext cx="171450" cy="17145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38" name="Text 30"/>
          <p:cNvSpPr/>
          <p:nvPr/>
        </p:nvSpPr>
        <p:spPr>
          <a:xfrm>
            <a:off x="1088696" y="2389947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683" b="1" dirty="0">
                <a:solidFill>
                  <a:srgbClr val="1A472A"/>
                </a:solidFill>
              </a:rPr>
              <a:t>5</a:t>
            </a:r>
            <a:endParaRPr lang="en-US" sz="683" dirty="0"/>
          </a:p>
        </p:txBody>
      </p:sp>
      <p:sp>
        <p:nvSpPr>
          <p:cNvPr id="39" name="Shape 31"/>
          <p:cNvSpPr/>
          <p:nvPr/>
        </p:nvSpPr>
        <p:spPr>
          <a:xfrm>
            <a:off x="924390" y="2447097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121" y="2582828"/>
            <a:ext cx="228600" cy="228600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745824" y="3032885"/>
            <a:ext cx="857194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لحظة الغفلة</a:t>
            </a:r>
            <a:endParaRPr lang="en-US" sz="1193" dirty="0"/>
          </a:p>
        </p:txBody>
      </p:sp>
      <p:sp>
        <p:nvSpPr>
          <p:cNvPr id="42" name="Shape 33"/>
          <p:cNvSpPr/>
          <p:nvPr/>
        </p:nvSpPr>
        <p:spPr>
          <a:xfrm>
            <a:off x="428625" y="3323992"/>
            <a:ext cx="1491593" cy="488621"/>
          </a:xfrm>
          <a:prstGeom prst="rect">
            <a:avLst/>
          </a:prstGeom>
          <a:solidFill>
            <a:srgbClr val="FFFFFF"/>
          </a:solidFill>
          <a:ln w="9144">
            <a:solidFill>
              <a:srgbClr val="DDDDDD"/>
            </a:solidFill>
            <a:prstDash val="solid"/>
          </a:ln>
        </p:spPr>
      </p:sp>
      <p:sp>
        <p:nvSpPr>
          <p:cNvPr id="43" name="Text 34"/>
          <p:cNvSpPr/>
          <p:nvPr/>
        </p:nvSpPr>
        <p:spPr>
          <a:xfrm>
            <a:off x="428625" y="3323992"/>
            <a:ext cx="1491593" cy="488621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555555"/>
                </a:solidFill>
              </a:rPr>
              <a:t>اختراق الدرع الروحي عند غياب الذكر.</a:t>
            </a:r>
            <a:endParaRPr lang="en-US" sz="942" dirty="0"/>
          </a:p>
        </p:txBody>
      </p:sp>
      <p:sp>
        <p:nvSpPr>
          <p:cNvPr id="44" name="Shape 35"/>
          <p:cNvSpPr/>
          <p:nvPr/>
        </p:nvSpPr>
        <p:spPr>
          <a:xfrm>
            <a:off x="71438" y="4661297"/>
            <a:ext cx="9001125" cy="41076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Shape 36"/>
          <p:cNvSpPr/>
          <p:nvPr/>
        </p:nvSpPr>
        <p:spPr>
          <a:xfrm>
            <a:off x="71438" y="4661297"/>
            <a:ext cx="9001125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6" name="Text 37"/>
          <p:cNvSpPr/>
          <p:nvPr/>
        </p:nvSpPr>
        <p:spPr>
          <a:xfrm>
            <a:off x="6855879" y="4782741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47" name="Text 38"/>
          <p:cNvSpPr/>
          <p:nvPr/>
        </p:nvSpPr>
        <p:spPr>
          <a:xfrm>
            <a:off x="428625" y="4782741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5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844748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80480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5006290" y="357188"/>
            <a:ext cx="370908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البعد العقدي - التوحيد الحقيقي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434876"/>
            <a:ext cx="225028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4350" y="1223367"/>
            <a:ext cx="8115300" cy="5486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4300"/>
              </a:lnSpc>
              <a:buNone/>
            </a:pPr>
            <a:r>
              <a:rPr lang="en-US" sz="2436" b="1" dirty="0">
                <a:solidFill>
                  <a:srgbClr val="D4AF37"/>
                </a:solidFill>
              </a:rPr>
              <a:t>"وَإِن يَمْسَسْكَ اللَّهُ بِضُرٍّ فَلَا كَاشِفَ لَهُ إِلَّا هُوَ"</a:t>
            </a:r>
            <a:endParaRPr lang="en-US" sz="2436" dirty="0"/>
          </a:p>
        </p:txBody>
      </p:sp>
      <p:sp>
        <p:nvSpPr>
          <p:cNvPr id="8" name="Text 4"/>
          <p:cNvSpPr/>
          <p:nvPr/>
        </p:nvSpPr>
        <p:spPr>
          <a:xfrm>
            <a:off x="514350" y="1829135"/>
            <a:ext cx="811530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سورة الأنعام: 17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4643438" y="2266690"/>
            <a:ext cx="4071938" cy="1351955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06" y="2407779"/>
            <a:ext cx="357188" cy="2857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736306" y="2352415"/>
            <a:ext cx="3893344" cy="323255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5F5F0"/>
                </a:solidFill>
              </a:rPr>
              <a:t>تصحيح المفهوم</a:t>
            </a:r>
            <a:endParaRPr lang="en-US" sz="1397" dirty="0"/>
          </a:p>
        </p:txBody>
      </p:sp>
      <p:sp>
        <p:nvSpPr>
          <p:cNvPr id="12" name="Text 7"/>
          <p:cNvSpPr/>
          <p:nvPr/>
        </p:nvSpPr>
        <p:spPr>
          <a:xfrm>
            <a:off x="4736306" y="2747107"/>
            <a:ext cx="389334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العين مجرد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سبب مخلوق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، وليست إلهاً مستقلاً يملك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 الضر والنفع بذاته. هي لا تعمل إلا بإذن الله الكوني.</a:t>
            </a:r>
            <a:endParaRPr lang="en-US" sz="1269" dirty="0"/>
          </a:p>
        </p:txBody>
      </p:sp>
      <p:sp>
        <p:nvSpPr>
          <p:cNvPr id="13" name="Shape 8"/>
          <p:cNvSpPr/>
          <p:nvPr/>
        </p:nvSpPr>
        <p:spPr>
          <a:xfrm>
            <a:off x="428625" y="2266690"/>
            <a:ext cx="4079081" cy="1351955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2407779"/>
            <a:ext cx="285750" cy="2857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14350" y="2352415"/>
            <a:ext cx="3900488" cy="323255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5F5F0"/>
                </a:solidFill>
              </a:rPr>
              <a:t>خطر الشرك الخفي</a:t>
            </a:r>
            <a:endParaRPr lang="en-US" sz="1397" dirty="0"/>
          </a:p>
        </p:txBody>
      </p:sp>
      <p:sp>
        <p:nvSpPr>
          <p:cNvPr id="16" name="Text 10"/>
          <p:cNvSpPr/>
          <p:nvPr/>
        </p:nvSpPr>
        <p:spPr>
          <a:xfrm>
            <a:off x="514350" y="2747107"/>
            <a:ext cx="390048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الخوف المفرط من العين هو نوع من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E74C3C"/>
                </a:solidFill>
              </a:rPr>
              <a:t>الشرك الخفي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 الذي يعطي المخلوق حجماً أكبر من حجمه، مما يفتح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 الباب للأثر.</a:t>
            </a:r>
            <a:endParaRPr lang="en-US" sz="1269" dirty="0"/>
          </a:p>
        </p:txBody>
      </p:sp>
      <p:sp>
        <p:nvSpPr>
          <p:cNvPr id="17" name="Shape 11"/>
          <p:cNvSpPr/>
          <p:nvPr/>
        </p:nvSpPr>
        <p:spPr>
          <a:xfrm>
            <a:off x="142875" y="4647009"/>
            <a:ext cx="8858250" cy="35361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8" name="Shape 12"/>
          <p:cNvSpPr/>
          <p:nvPr/>
        </p:nvSpPr>
        <p:spPr>
          <a:xfrm>
            <a:off x="142875" y="4647009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3"/>
          <p:cNvSpPr/>
          <p:nvPr/>
        </p:nvSpPr>
        <p:spPr>
          <a:xfrm>
            <a:off x="6855879" y="473987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0" name="Text 14"/>
          <p:cNvSpPr/>
          <p:nvPr/>
        </p:nvSpPr>
        <p:spPr>
          <a:xfrm>
            <a:off x="428625" y="4739878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6</a:t>
            </a:r>
            <a:endParaRPr lang="en-US" sz="9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866180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80480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3852407" y="357188"/>
            <a:ext cx="4720093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الأثر الجسدي - الخريطة النفس-جسدية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34876"/>
            <a:ext cx="289322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372100" y="1470720"/>
            <a:ext cx="3200400" cy="2571750"/>
          </a:xfrm>
          <a:prstGeom prst="rect">
            <a:avLst/>
          </a:prstGeom>
          <a:solidFill>
            <a:srgbClr val="1A472A">
              <a:alpha val="5000"/>
            </a:srgbClr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6079331" y="1327845"/>
            <a:ext cx="1785938" cy="285750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7090228" y="1827907"/>
            <a:ext cx="1339397" cy="260747"/>
          </a:xfrm>
          <a:prstGeom prst="rect">
            <a:avLst/>
          </a:prstGeom>
          <a:solidFill>
            <a:srgbClr val="FFFFFF"/>
          </a:solidFill>
          <a:ln w="9144">
            <a:solidFill>
              <a:srgbClr val="1A472A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7090228" y="1827907"/>
            <a:ext cx="1339397" cy="260747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472A"/>
                </a:solidFill>
              </a:rPr>
              <a:t>الرأس: تشتت وصداع</a:t>
            </a:r>
            <a:endParaRPr lang="en-US" sz="885" dirty="0"/>
          </a:p>
        </p:txBody>
      </p:sp>
      <p:sp>
        <p:nvSpPr>
          <p:cNvPr id="11" name="Shape 6"/>
          <p:cNvSpPr/>
          <p:nvPr/>
        </p:nvSpPr>
        <p:spPr>
          <a:xfrm>
            <a:off x="7265250" y="2399407"/>
            <a:ext cx="1164375" cy="260747"/>
          </a:xfrm>
          <a:prstGeom prst="rect">
            <a:avLst/>
          </a:prstGeom>
          <a:solidFill>
            <a:srgbClr val="FFFFFF"/>
          </a:solidFill>
          <a:ln w="9144">
            <a:solidFill>
              <a:srgbClr val="1A472A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7265250" y="2399407"/>
            <a:ext cx="1164375" cy="260747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472A"/>
                </a:solidFill>
              </a:rPr>
              <a:t>الصدر: ضيق وثقل</a:t>
            </a:r>
            <a:endParaRPr lang="en-US" sz="885" dirty="0"/>
          </a:p>
        </p:txBody>
      </p:sp>
      <p:sp>
        <p:nvSpPr>
          <p:cNvPr id="13" name="Shape 8"/>
          <p:cNvSpPr/>
          <p:nvPr/>
        </p:nvSpPr>
        <p:spPr>
          <a:xfrm>
            <a:off x="7136662" y="2970907"/>
            <a:ext cx="1292963" cy="260747"/>
          </a:xfrm>
          <a:prstGeom prst="rect">
            <a:avLst/>
          </a:prstGeom>
          <a:solidFill>
            <a:srgbClr val="FFFFFF"/>
          </a:solidFill>
          <a:ln w="9144">
            <a:solidFill>
              <a:srgbClr val="1A472A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136662" y="2970907"/>
            <a:ext cx="1292963" cy="260747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472A"/>
                </a:solidFill>
              </a:rPr>
              <a:t>المعدة: عقدة عصبية</a:t>
            </a:r>
            <a:endParaRPr lang="en-US" sz="885" dirty="0"/>
          </a:p>
        </p:txBody>
      </p:sp>
      <p:sp>
        <p:nvSpPr>
          <p:cNvPr id="15" name="Text 10"/>
          <p:cNvSpPr/>
          <p:nvPr/>
        </p:nvSpPr>
        <p:spPr>
          <a:xfrm>
            <a:off x="2697966" y="1227162"/>
            <a:ext cx="2131209" cy="435769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24" dirty="0">
                <a:solidFill>
                  <a:srgbClr val="1E3A5F"/>
                </a:solidFill>
              </a:rPr>
              <a:t>الجسد هو ظل الروح</a:t>
            </a:r>
            <a:endParaRPr lang="en-US" sz="1924" dirty="0"/>
          </a:p>
        </p:txBody>
      </p:sp>
      <p:sp>
        <p:nvSpPr>
          <p:cNvPr id="16" name="Text 11"/>
          <p:cNvSpPr/>
          <p:nvPr/>
        </p:nvSpPr>
        <p:spPr>
          <a:xfrm>
            <a:off x="4657725" y="1784375"/>
            <a:ext cx="171450" cy="2742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</a:t>
            </a:r>
            <a:endParaRPr lang="en-US" sz="1193" dirty="0"/>
          </a:p>
        </p:txBody>
      </p:sp>
      <p:sp>
        <p:nvSpPr>
          <p:cNvPr id="17" name="Text 12"/>
          <p:cNvSpPr/>
          <p:nvPr/>
        </p:nvSpPr>
        <p:spPr>
          <a:xfrm>
            <a:off x="720207" y="1768301"/>
            <a:ext cx="385893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عندما يخترق السهم الشعوري الدرع الروحي، فإنه يحدث</a:t>
            </a:r>
            <a:endParaRPr lang="en-US" sz="1269" dirty="0"/>
          </a:p>
        </p:txBody>
      </p:sp>
      <p:sp>
        <p:nvSpPr>
          <p:cNvPr id="18" name="Text 13"/>
          <p:cNvSpPr/>
          <p:nvPr/>
        </p:nvSpPr>
        <p:spPr>
          <a:xfrm>
            <a:off x="3143445" y="2042610"/>
            <a:ext cx="1435698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خللاً في نظام الطاقة</a:t>
            </a:r>
            <a:endParaRPr lang="en-US" sz="1193" dirty="0"/>
          </a:p>
        </p:txBody>
      </p:sp>
      <p:sp>
        <p:nvSpPr>
          <p:cNvPr id="19" name="Text 14"/>
          <p:cNvSpPr/>
          <p:nvPr/>
        </p:nvSpPr>
        <p:spPr>
          <a:xfrm>
            <a:off x="3097485" y="2042610"/>
            <a:ext cx="4596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.</a:t>
            </a:r>
            <a:endParaRPr lang="en-US" sz="1269" dirty="0"/>
          </a:p>
        </p:txBody>
      </p:sp>
      <p:sp>
        <p:nvSpPr>
          <p:cNvPr id="20" name="Text 15"/>
          <p:cNvSpPr/>
          <p:nvPr/>
        </p:nvSpPr>
        <p:spPr>
          <a:xfrm>
            <a:off x="4657725" y="2418717"/>
            <a:ext cx="171450" cy="2742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</a:t>
            </a:r>
            <a:endParaRPr lang="en-US" sz="1193" dirty="0"/>
          </a:p>
        </p:txBody>
      </p:sp>
      <p:sp>
        <p:nvSpPr>
          <p:cNvPr id="21" name="Text 16"/>
          <p:cNvSpPr/>
          <p:nvPr/>
        </p:nvSpPr>
        <p:spPr>
          <a:xfrm>
            <a:off x="1507973" y="2402644"/>
            <a:ext cx="307117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هذا الخلل لا يبقى مجرداً، بل يترجم فوراً إلى</a:t>
            </a:r>
            <a:endParaRPr lang="en-US" sz="1269" dirty="0"/>
          </a:p>
        </p:txBody>
      </p:sp>
      <p:sp>
        <p:nvSpPr>
          <p:cNvPr id="22" name="Text 17"/>
          <p:cNvSpPr/>
          <p:nvPr/>
        </p:nvSpPr>
        <p:spPr>
          <a:xfrm>
            <a:off x="1007911" y="2402644"/>
            <a:ext cx="3571233" cy="508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أعراض جسدية</a:t>
            </a:r>
            <a:endParaRPr lang="en-US" sz="1193" dirty="0"/>
          </a:p>
        </p:txBody>
      </p:sp>
      <p:sp>
        <p:nvSpPr>
          <p:cNvPr id="23" name="Text 18"/>
          <p:cNvSpPr/>
          <p:nvPr/>
        </p:nvSpPr>
        <p:spPr>
          <a:xfrm>
            <a:off x="3429530" y="2676953"/>
            <a:ext cx="66205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ملموسة.</a:t>
            </a:r>
            <a:endParaRPr lang="en-US" sz="1269" dirty="0"/>
          </a:p>
        </p:txBody>
      </p:sp>
      <p:sp>
        <p:nvSpPr>
          <p:cNvPr id="24" name="Text 19"/>
          <p:cNvSpPr/>
          <p:nvPr/>
        </p:nvSpPr>
        <p:spPr>
          <a:xfrm>
            <a:off x="4657725" y="3053060"/>
            <a:ext cx="171450" cy="2742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</a:t>
            </a:r>
            <a:endParaRPr lang="en-US" sz="1193" dirty="0"/>
          </a:p>
        </p:txBody>
      </p:sp>
      <p:sp>
        <p:nvSpPr>
          <p:cNvPr id="25" name="Text 20"/>
          <p:cNvSpPr/>
          <p:nvPr/>
        </p:nvSpPr>
        <p:spPr>
          <a:xfrm>
            <a:off x="3479202" y="3036987"/>
            <a:ext cx="109994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الأثر يضرب في</a:t>
            </a:r>
            <a:endParaRPr lang="en-US" sz="1269" dirty="0"/>
          </a:p>
        </p:txBody>
      </p:sp>
      <p:sp>
        <p:nvSpPr>
          <p:cNvPr id="26" name="Text 21"/>
          <p:cNvSpPr/>
          <p:nvPr/>
        </p:nvSpPr>
        <p:spPr>
          <a:xfrm>
            <a:off x="2580931" y="3036987"/>
            <a:ext cx="89827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نقاط الضعف</a:t>
            </a:r>
            <a:endParaRPr lang="en-US" sz="1193" dirty="0"/>
          </a:p>
        </p:txBody>
      </p:sp>
      <p:sp>
        <p:nvSpPr>
          <p:cNvPr id="27" name="Text 22"/>
          <p:cNvSpPr/>
          <p:nvPr/>
        </p:nvSpPr>
        <p:spPr>
          <a:xfrm>
            <a:off x="690460" y="3036987"/>
            <a:ext cx="3888684" cy="508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: حيث يتجمع التوتر، أو حيث توجد إصابة قديمة.</a:t>
            </a:r>
            <a:endParaRPr lang="en-US" sz="1269" dirty="0"/>
          </a:p>
        </p:txBody>
      </p:sp>
      <p:sp>
        <p:nvSpPr>
          <p:cNvPr id="28" name="Text 23"/>
          <p:cNvSpPr/>
          <p:nvPr/>
        </p:nvSpPr>
        <p:spPr>
          <a:xfrm>
            <a:off x="4657725" y="3687403"/>
            <a:ext cx="171450" cy="2742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</a:t>
            </a:r>
            <a:endParaRPr lang="en-US" sz="1193" dirty="0"/>
          </a:p>
        </p:txBody>
      </p:sp>
      <p:sp>
        <p:nvSpPr>
          <p:cNvPr id="29" name="Text 24"/>
          <p:cNvSpPr/>
          <p:nvPr/>
        </p:nvSpPr>
        <p:spPr>
          <a:xfrm>
            <a:off x="714263" y="3671329"/>
            <a:ext cx="3864880" cy="508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الجسد يحاول "التخلص" من الطاقة الدخيلة عبر الحرارة، التعرق، أو الألم المفاجئ.</a:t>
            </a:r>
            <a:endParaRPr lang="en-US" sz="1269" dirty="0"/>
          </a:p>
        </p:txBody>
      </p:sp>
      <p:sp>
        <p:nvSpPr>
          <p:cNvPr id="30" name="Shape 25"/>
          <p:cNvSpPr/>
          <p:nvPr/>
        </p:nvSpPr>
        <p:spPr>
          <a:xfrm>
            <a:off x="142875" y="4532709"/>
            <a:ext cx="8858250" cy="4679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Shape 26"/>
          <p:cNvSpPr/>
          <p:nvPr/>
        </p:nvSpPr>
        <p:spPr>
          <a:xfrm>
            <a:off x="142875" y="4532709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2" name="Text 27"/>
          <p:cNvSpPr/>
          <p:nvPr/>
        </p:nvSpPr>
        <p:spPr>
          <a:xfrm>
            <a:off x="6713004" y="468272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3" name="Text 28"/>
          <p:cNvSpPr/>
          <p:nvPr/>
        </p:nvSpPr>
        <p:spPr>
          <a:xfrm>
            <a:off x="571500" y="4682728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7</a:t>
            </a:r>
            <a:endParaRPr lang="en-US" sz="9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739333" y="321469"/>
            <a:ext cx="2833167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أعراض الإصابة الشاملة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192881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57313" y="1037630"/>
            <a:ext cx="642937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269" dirty="0">
                <a:solidFill>
                  <a:srgbClr val="1E3A5F"/>
                </a:solidFill>
              </a:rPr>
              <a:t>الإصابة بالعين ليست مجرد ألم عابر، بل هي خلل يضرب توازن الحياة بأكملها، وتظهر آثاره في أربعة جوانب رئيسية:</a:t>
            </a:r>
            <a:endParaRPr lang="en-US" sz="1269" dirty="0"/>
          </a:p>
        </p:txBody>
      </p:sp>
      <p:sp>
        <p:nvSpPr>
          <p:cNvPr id="8" name="Shape 4"/>
          <p:cNvSpPr/>
          <p:nvPr/>
        </p:nvSpPr>
        <p:spPr>
          <a:xfrm>
            <a:off x="4614863" y="1646244"/>
            <a:ext cx="4100513" cy="125194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0" y="1771259"/>
            <a:ext cx="200025" cy="2000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29354" y="1742684"/>
            <a:ext cx="1264527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E3A5F"/>
                </a:solidFill>
              </a:rPr>
              <a:t>الأعراض الروحية</a:t>
            </a:r>
            <a:endParaRPr lang="en-US" sz="1295" dirty="0"/>
          </a:p>
        </p:txBody>
      </p:sp>
      <p:sp>
        <p:nvSpPr>
          <p:cNvPr id="11" name="Text 6"/>
          <p:cNvSpPr/>
          <p:nvPr/>
        </p:nvSpPr>
        <p:spPr>
          <a:xfrm>
            <a:off x="8522326" y="20980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12" name="Text 7"/>
          <p:cNvSpPr/>
          <p:nvPr/>
        </p:nvSpPr>
        <p:spPr>
          <a:xfrm>
            <a:off x="5861000" y="2107016"/>
            <a:ext cx="258291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ثقل شديد ومفاجئ عند أداء الصلاة والعبادات.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522326" y="23266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14" name="Text 9"/>
          <p:cNvSpPr/>
          <p:nvPr/>
        </p:nvSpPr>
        <p:spPr>
          <a:xfrm>
            <a:off x="5989951" y="2335616"/>
            <a:ext cx="245396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شرود ذهني تام أثناء الذكر أو قراءة القرآن.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522326" y="25552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16" name="Text 11"/>
          <p:cNvSpPr/>
          <p:nvPr/>
        </p:nvSpPr>
        <p:spPr>
          <a:xfrm>
            <a:off x="6116752" y="2564216"/>
            <a:ext cx="232716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نفور غير مبرر من سماع الأذان أو التلاوة.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28625" y="1646244"/>
            <a:ext cx="4100513" cy="125194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663" y="1771259"/>
            <a:ext cx="200025" cy="20002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732401" y="1742684"/>
            <a:ext cx="1275243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E3A5F"/>
                </a:solidFill>
              </a:rPr>
              <a:t>الأعراض النفسية</a:t>
            </a:r>
            <a:endParaRPr lang="en-US" sz="1295" dirty="0"/>
          </a:p>
        </p:txBody>
      </p:sp>
      <p:sp>
        <p:nvSpPr>
          <p:cNvPr id="20" name="Text 14"/>
          <p:cNvSpPr/>
          <p:nvPr/>
        </p:nvSpPr>
        <p:spPr>
          <a:xfrm>
            <a:off x="4336089" y="20980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21" name="Text 15"/>
          <p:cNvSpPr/>
          <p:nvPr/>
        </p:nvSpPr>
        <p:spPr>
          <a:xfrm>
            <a:off x="1999804" y="2107016"/>
            <a:ext cx="225787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ضيق شديد في الصدر خاصة بعد العصر.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4336089" y="23266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23" name="Text 17"/>
          <p:cNvSpPr/>
          <p:nvPr/>
        </p:nvSpPr>
        <p:spPr>
          <a:xfrm>
            <a:off x="1915864" y="2335616"/>
            <a:ext cx="234181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رغبة مفاجئة في البكاء بدون سبب واضح.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4336089" y="255528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25" name="Text 19"/>
          <p:cNvSpPr/>
          <p:nvPr/>
        </p:nvSpPr>
        <p:spPr>
          <a:xfrm>
            <a:off x="1585103" y="2564216"/>
            <a:ext cx="267257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شعور باليأس والإحباط وفقدان الشغف بالحياة.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614863" y="2969623"/>
            <a:ext cx="4100513" cy="125194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398" y="3094639"/>
            <a:ext cx="225028" cy="200025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854344" y="3066064"/>
            <a:ext cx="1339537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E3A5F"/>
                </a:solidFill>
              </a:rPr>
              <a:t>الأعراض الجسدية</a:t>
            </a:r>
            <a:endParaRPr lang="en-US" sz="1295" dirty="0"/>
          </a:p>
        </p:txBody>
      </p:sp>
      <p:sp>
        <p:nvSpPr>
          <p:cNvPr id="29" name="Text 22"/>
          <p:cNvSpPr/>
          <p:nvPr/>
        </p:nvSpPr>
        <p:spPr>
          <a:xfrm>
            <a:off x="8522326" y="34214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30" name="Text 23"/>
          <p:cNvSpPr/>
          <p:nvPr/>
        </p:nvSpPr>
        <p:spPr>
          <a:xfrm>
            <a:off x="6141393" y="3430395"/>
            <a:ext cx="230252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خمول دائم وتعب لا يزول بالراحة والنوم.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8522326" y="36500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32" name="Text 25"/>
          <p:cNvSpPr/>
          <p:nvPr/>
        </p:nvSpPr>
        <p:spPr>
          <a:xfrm>
            <a:off x="6121747" y="3658995"/>
            <a:ext cx="232216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حرارة أو برودة غير طبيعية في الأطراف.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8522326" y="38786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34" name="Text 27"/>
          <p:cNvSpPr/>
          <p:nvPr/>
        </p:nvSpPr>
        <p:spPr>
          <a:xfrm>
            <a:off x="6028516" y="3887595"/>
            <a:ext cx="241539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صداع متنقل لا يستجيب للمسكنات الطبية.</a:t>
            </a:r>
            <a:endParaRPr lang="en-US" sz="1050" dirty="0"/>
          </a:p>
        </p:txBody>
      </p:sp>
      <p:sp>
        <p:nvSpPr>
          <p:cNvPr id="35" name="Shape 28"/>
          <p:cNvSpPr/>
          <p:nvPr/>
        </p:nvSpPr>
        <p:spPr>
          <a:xfrm>
            <a:off x="428625" y="2969623"/>
            <a:ext cx="4100513" cy="125194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659" y="3094639"/>
            <a:ext cx="250031" cy="200025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2555593" y="3066064"/>
            <a:ext cx="1452051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1E3A5F"/>
                </a:solidFill>
              </a:rPr>
              <a:t>الأعراض الاجتماعية</a:t>
            </a:r>
            <a:endParaRPr lang="en-US" sz="1295" dirty="0"/>
          </a:p>
        </p:txBody>
      </p:sp>
      <p:sp>
        <p:nvSpPr>
          <p:cNvPr id="38" name="Text 30"/>
          <p:cNvSpPr/>
          <p:nvPr/>
        </p:nvSpPr>
        <p:spPr>
          <a:xfrm>
            <a:off x="4336089" y="34214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39" name="Text 31"/>
          <p:cNvSpPr/>
          <p:nvPr/>
        </p:nvSpPr>
        <p:spPr>
          <a:xfrm>
            <a:off x="1822996" y="3430395"/>
            <a:ext cx="243467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رغبة شديدة في العزلة والابتعاد عن الناس.</a:t>
            </a:r>
            <a:endParaRPr lang="en-US" sz="1050" dirty="0"/>
          </a:p>
        </p:txBody>
      </p:sp>
      <p:sp>
        <p:nvSpPr>
          <p:cNvPr id="40" name="Text 32"/>
          <p:cNvSpPr/>
          <p:nvPr/>
        </p:nvSpPr>
        <p:spPr>
          <a:xfrm>
            <a:off x="4336089" y="36500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41" name="Text 33"/>
          <p:cNvSpPr/>
          <p:nvPr/>
        </p:nvSpPr>
        <p:spPr>
          <a:xfrm>
            <a:off x="1478673" y="3658995"/>
            <a:ext cx="277900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مشاكل زوجية أو عائلية تشتعل فجأة بلا مقدمات.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4336089" y="3878666"/>
            <a:ext cx="64461" cy="2228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8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•</a:t>
            </a:r>
            <a:endParaRPr lang="en-US" sz="1269" dirty="0"/>
          </a:p>
        </p:txBody>
      </p:sp>
      <p:sp>
        <p:nvSpPr>
          <p:cNvPr id="43" name="Text 35"/>
          <p:cNvSpPr/>
          <p:nvPr/>
        </p:nvSpPr>
        <p:spPr>
          <a:xfrm>
            <a:off x="1637621" y="3887595"/>
            <a:ext cx="262005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تعطل غير منطقي في أمور العمل أو الدراسة.</a:t>
            </a:r>
            <a:endParaRPr lang="en-US" sz="1050" dirty="0"/>
          </a:p>
        </p:txBody>
      </p:sp>
      <p:sp>
        <p:nvSpPr>
          <p:cNvPr id="44" name="Shape 36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Shape 37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6" name="Text 38"/>
          <p:cNvSpPr/>
          <p:nvPr/>
        </p:nvSpPr>
        <p:spPr>
          <a:xfrm>
            <a:off x="6713004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47" name="Text 39"/>
          <p:cNvSpPr/>
          <p:nvPr/>
        </p:nvSpPr>
        <p:spPr>
          <a:xfrm>
            <a:off x="571500" y="4754166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8</a:t>
            </a:r>
            <a:endParaRPr lang="en-US" sz="9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687586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801886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179693" y="321469"/>
            <a:ext cx="3478532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لماذا لا تُشفى بعض الحالات؟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26788" y="887611"/>
            <a:ext cx="5090424" cy="316111"/>
          </a:xfrm>
          <a:prstGeom prst="rect">
            <a:avLst/>
          </a:prstGeom>
          <a:noFill/>
          <a:ln/>
        </p:spPr>
        <p:txBody>
          <a:bodyPr wrap="none" lIns="0" tIns="0" rIns="0" bIns="68072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77" dirty="0">
                <a:solidFill>
                  <a:srgbClr val="1E3A5F"/>
                </a:solidFill>
              </a:rPr>
              <a:t>الشفاء متاح للجميع، لكن ثَمّة حواجز نفسية تمنع الوصول إلى التحرر.</a:t>
            </a:r>
            <a:endParaRPr lang="en-US" sz="1377" dirty="0"/>
          </a:p>
        </p:txBody>
      </p:sp>
      <p:sp>
        <p:nvSpPr>
          <p:cNvPr id="8" name="Shape 4"/>
          <p:cNvSpPr/>
          <p:nvPr/>
        </p:nvSpPr>
        <p:spPr>
          <a:xfrm>
            <a:off x="5991234" y="1318022"/>
            <a:ext cx="2666991" cy="1809155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6005550" y="1318022"/>
            <a:ext cx="26526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0" name="Shape 6"/>
          <p:cNvSpPr/>
          <p:nvPr/>
        </p:nvSpPr>
        <p:spPr>
          <a:xfrm>
            <a:off x="7043738" y="1418034"/>
            <a:ext cx="571500" cy="571500"/>
          </a:xfrm>
          <a:prstGeom prst="ellipse">
            <a:avLst/>
          </a:prstGeom>
          <a:solidFill>
            <a:srgbClr val="F9EBEA"/>
          </a:solidFill>
          <a:ln w="18288">
            <a:solidFill>
              <a:srgbClr val="E74C3C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753" y="1575197"/>
            <a:ext cx="321469" cy="25717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711442" y="2075259"/>
            <a:ext cx="1236092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التعلق المرضي</a:t>
            </a:r>
            <a:endParaRPr lang="en-US" sz="1397" dirty="0"/>
          </a:p>
        </p:txBody>
      </p:sp>
      <p:sp>
        <p:nvSpPr>
          <p:cNvPr id="13" name="Text 8"/>
          <p:cNvSpPr/>
          <p:nvPr/>
        </p:nvSpPr>
        <p:spPr>
          <a:xfrm>
            <a:off x="6086475" y="2584252"/>
            <a:ext cx="24860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ارتباط القلب بالمدح أو النعمة يمنع الانفتاح على الشفاء.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3243263" y="1318022"/>
            <a:ext cx="2671763" cy="1809155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3257578" y="1318022"/>
            <a:ext cx="26526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6" name="Shape 11"/>
          <p:cNvSpPr/>
          <p:nvPr/>
        </p:nvSpPr>
        <p:spPr>
          <a:xfrm>
            <a:off x="4293394" y="1418034"/>
            <a:ext cx="571500" cy="571500"/>
          </a:xfrm>
          <a:prstGeom prst="ellipse">
            <a:avLst/>
          </a:prstGeom>
          <a:solidFill>
            <a:srgbClr val="F9EBEA"/>
          </a:solidFill>
          <a:ln w="18288">
            <a:solidFill>
              <a:srgbClr val="E74C3C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483" y="1575197"/>
            <a:ext cx="289322" cy="2571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831617" y="2075259"/>
            <a:ext cx="149505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الخوف والوسواس</a:t>
            </a:r>
            <a:endParaRPr lang="en-US" sz="1397" dirty="0"/>
          </a:p>
        </p:txBody>
      </p:sp>
      <p:sp>
        <p:nvSpPr>
          <p:cNvPr id="19" name="Text 13"/>
          <p:cNvSpPr/>
          <p:nvPr/>
        </p:nvSpPr>
        <p:spPr>
          <a:xfrm>
            <a:off x="3333731" y="2584252"/>
            <a:ext cx="2490797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الخوف المفرط يضعف الهالة الروحية ويعطّل التعافي.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485747" y="1318022"/>
            <a:ext cx="2676534" cy="1809155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00118" y="1318022"/>
            <a:ext cx="26526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22" name="Shape 16"/>
          <p:cNvSpPr/>
          <p:nvPr/>
        </p:nvSpPr>
        <p:spPr>
          <a:xfrm>
            <a:off x="1533562" y="1418034"/>
            <a:ext cx="571500" cy="571500"/>
          </a:xfrm>
          <a:prstGeom prst="ellipse">
            <a:avLst/>
          </a:prstGeom>
          <a:solidFill>
            <a:srgbClr val="F9EBEA"/>
          </a:solidFill>
          <a:ln w="18288">
            <a:solidFill>
              <a:srgbClr val="E74C3C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2872" y="1575197"/>
            <a:ext cx="192881" cy="25717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89645" y="2075259"/>
            <a:ext cx="145933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الاستعجال واليأس</a:t>
            </a:r>
            <a:endParaRPr lang="en-US" sz="1397" dirty="0"/>
          </a:p>
        </p:txBody>
      </p:sp>
      <p:sp>
        <p:nvSpPr>
          <p:cNvPr id="25" name="Text 18"/>
          <p:cNvSpPr/>
          <p:nvPr/>
        </p:nvSpPr>
        <p:spPr>
          <a:xfrm>
            <a:off x="571528" y="2584252"/>
            <a:ext cx="249554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استعجال النتائج دون تغيير النفس يطيل البلاء.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0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8" name="Text 21"/>
          <p:cNvSpPr/>
          <p:nvPr/>
        </p:nvSpPr>
        <p:spPr>
          <a:xfrm>
            <a:off x="6855879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9" name="Text 22"/>
          <p:cNvSpPr/>
          <p:nvPr/>
        </p:nvSpPr>
        <p:spPr>
          <a:xfrm>
            <a:off x="428625" y="4754166"/>
            <a:ext cx="735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9</a:t>
            </a:r>
            <a:endParaRPr lang="en-US" sz="9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844748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80480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4873963" y="357188"/>
            <a:ext cx="3698537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الأولى: تصحيح التوحيد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34876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91224" y="1465362"/>
            <a:ext cx="5361552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24" dirty="0">
                <a:solidFill>
                  <a:srgbClr val="F5F5F0"/>
                </a:solidFill>
              </a:rPr>
              <a:t>الخطوة الأولى للشفاء هي </a:t>
            </a:r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D4AF37"/>
                </a:solidFill>
              </a:rPr>
              <a:t>إعادة توجيه بوصلة القلب</a:t>
            </a:r>
            <a:pPr algn="ctr" indent="0" marL="0">
              <a:lnSpc>
                <a:spcPts val="2400"/>
              </a:lnSpc>
              <a:buNone/>
            </a:pPr>
            <a:endParaRPr lang="en-US" sz="1924" dirty="0"/>
          </a:p>
        </p:txBody>
      </p:sp>
      <p:sp>
        <p:nvSpPr>
          <p:cNvPr id="8" name="Text 4"/>
          <p:cNvSpPr/>
          <p:nvPr/>
        </p:nvSpPr>
        <p:spPr>
          <a:xfrm>
            <a:off x="571500" y="2094012"/>
            <a:ext cx="1721644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E74C3C"/>
                </a:solidFill>
              </a:rPr>
              <a:t>الخلل</a:t>
            </a:r>
            <a:endParaRPr lang="en-US" sz="1486" dirty="0"/>
          </a:p>
        </p:txBody>
      </p:sp>
      <p:sp>
        <p:nvSpPr>
          <p:cNvPr id="9" name="Text 5"/>
          <p:cNvSpPr/>
          <p:nvPr/>
        </p:nvSpPr>
        <p:spPr>
          <a:xfrm>
            <a:off x="769767" y="2461915"/>
            <a:ext cx="132511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الالتفات للمخلوقين</a:t>
            </a:r>
            <a:endParaRPr lang="en-US" sz="1269" dirty="0"/>
          </a:p>
        </p:txBody>
      </p:sp>
      <p:sp>
        <p:nvSpPr>
          <p:cNvPr id="10" name="Text 6"/>
          <p:cNvSpPr/>
          <p:nvPr/>
        </p:nvSpPr>
        <p:spPr>
          <a:xfrm>
            <a:off x="773367" y="2719090"/>
            <a:ext cx="131788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والخوف من أعينهم</a:t>
            </a:r>
            <a:endParaRPr lang="en-US" sz="1269" dirty="0"/>
          </a:p>
        </p:txBody>
      </p:sp>
      <p:sp>
        <p:nvSpPr>
          <p:cNvPr id="11" name="Text 7"/>
          <p:cNvSpPr/>
          <p:nvPr/>
        </p:nvSpPr>
        <p:spPr>
          <a:xfrm>
            <a:off x="1026970" y="3022699"/>
            <a:ext cx="81067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(شرك الأسباب)</a:t>
            </a:r>
            <a:endParaRPr lang="en-US" sz="942" dirty="0"/>
          </a:p>
        </p:txBody>
      </p:sp>
      <p:sp>
        <p:nvSpPr>
          <p:cNvPr id="12" name="Shape 8"/>
          <p:cNvSpPr/>
          <p:nvPr/>
        </p:nvSpPr>
        <p:spPr>
          <a:xfrm>
            <a:off x="3857625" y="1943993"/>
            <a:ext cx="1428750" cy="1428750"/>
          </a:xfrm>
          <a:prstGeom prst="ellipse">
            <a:avLst/>
          </a:prstGeom>
          <a:solidFill>
            <a:srgbClr val="000000">
              <a:alpha val="20000"/>
            </a:srgbClr>
          </a:solidFill>
          <a:ln w="27432">
            <a:solidFill>
              <a:srgbClr val="D4AF3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322862" y="1658243"/>
            <a:ext cx="498277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D4AF37"/>
                </a:solidFill>
              </a:rPr>
              <a:t>الله</a:t>
            </a:r>
            <a:endParaRPr lang="en-US" sz="2436" dirty="0"/>
          </a:p>
        </p:txBody>
      </p:sp>
      <p:sp>
        <p:nvSpPr>
          <p:cNvPr id="14" name="Text 10"/>
          <p:cNvSpPr/>
          <p:nvPr/>
        </p:nvSpPr>
        <p:spPr>
          <a:xfrm>
            <a:off x="6850856" y="2094012"/>
            <a:ext cx="1721644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D4AF37"/>
                </a:solidFill>
              </a:rPr>
              <a:t>التصحيح</a:t>
            </a:r>
            <a:endParaRPr lang="en-US" sz="1486" dirty="0"/>
          </a:p>
        </p:txBody>
      </p:sp>
      <p:sp>
        <p:nvSpPr>
          <p:cNvPr id="15" name="Text 11"/>
          <p:cNvSpPr/>
          <p:nvPr/>
        </p:nvSpPr>
        <p:spPr>
          <a:xfrm>
            <a:off x="6900053" y="2461915"/>
            <a:ext cx="162322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اليقين بأن النافع والضار</a:t>
            </a:r>
            <a:endParaRPr lang="en-US" sz="1269" dirty="0"/>
          </a:p>
        </p:txBody>
      </p:sp>
      <p:sp>
        <p:nvSpPr>
          <p:cNvPr id="16" name="Text 12"/>
          <p:cNvSpPr/>
          <p:nvPr/>
        </p:nvSpPr>
        <p:spPr>
          <a:xfrm>
            <a:off x="7269714" y="2719090"/>
            <a:ext cx="8839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BDC3C7"/>
                </a:solidFill>
              </a:rPr>
              <a:t>هو الله وحده</a:t>
            </a:r>
            <a:endParaRPr lang="en-US" sz="1269" dirty="0"/>
          </a:p>
        </p:txBody>
      </p:sp>
      <p:sp>
        <p:nvSpPr>
          <p:cNvPr id="17" name="Text 13"/>
          <p:cNvSpPr/>
          <p:nvPr/>
        </p:nvSpPr>
        <p:spPr>
          <a:xfrm>
            <a:off x="7315256" y="3022699"/>
            <a:ext cx="7928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(توحيد الربوبية)</a:t>
            </a:r>
            <a:endParaRPr lang="en-US" sz="942" dirty="0"/>
          </a:p>
        </p:txBody>
      </p:sp>
      <p:sp>
        <p:nvSpPr>
          <p:cNvPr id="18" name="Text 14"/>
          <p:cNvSpPr/>
          <p:nvPr/>
        </p:nvSpPr>
        <p:spPr>
          <a:xfrm>
            <a:off x="1371600" y="3444180"/>
            <a:ext cx="6400800" cy="717947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"عندما يكبر الله في قلبك، يصغر كل شيء دونه... حتى عيون الحاسدين"</a:t>
            </a:r>
            <a:endParaRPr lang="en-US" sz="1704" dirty="0"/>
          </a:p>
        </p:txBody>
      </p:sp>
      <p:sp>
        <p:nvSpPr>
          <p:cNvPr id="19" name="Shape 15"/>
          <p:cNvSpPr/>
          <p:nvPr/>
        </p:nvSpPr>
        <p:spPr>
          <a:xfrm>
            <a:off x="142875" y="4647009"/>
            <a:ext cx="8858250" cy="35361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42875" y="4647009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7"/>
          <p:cNvSpPr/>
          <p:nvPr/>
        </p:nvSpPr>
        <p:spPr>
          <a:xfrm>
            <a:off x="6713004" y="473987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2" name="Text 18"/>
          <p:cNvSpPr/>
          <p:nvPr/>
        </p:nvSpPr>
        <p:spPr>
          <a:xfrm>
            <a:off x="571500" y="4739878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10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637580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751880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4872177" y="242888"/>
            <a:ext cx="3700323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الثانية: تفكيك المقارنة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20576"/>
            <a:ext cx="321469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214813" y="1330523"/>
            <a:ext cx="714375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8" name="Text 4"/>
          <p:cNvSpPr/>
          <p:nvPr/>
        </p:nvSpPr>
        <p:spPr>
          <a:xfrm>
            <a:off x="2205884" y="894755"/>
            <a:ext cx="4732232" cy="457200"/>
          </a:xfrm>
          <a:prstGeom prst="rect">
            <a:avLst/>
          </a:prstGeom>
          <a:noFill/>
          <a:ln/>
        </p:spPr>
        <p:txBody>
          <a:bodyPr wrap="none" lIns="0" tIns="0" rIns="0" bIns="127508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24" dirty="0">
                <a:solidFill>
                  <a:srgbClr val="1E3A5F"/>
                </a:solidFill>
              </a:rPr>
              <a:t>الخروج من "ملعب الآخرين" واستعادة السيادة</a:t>
            </a:r>
            <a:endParaRPr lang="en-US" sz="1924" dirty="0"/>
          </a:p>
        </p:txBody>
      </p:sp>
      <p:sp>
        <p:nvSpPr>
          <p:cNvPr id="9" name="Shape 5"/>
          <p:cNvSpPr/>
          <p:nvPr/>
        </p:nvSpPr>
        <p:spPr>
          <a:xfrm>
            <a:off x="4898827" y="1494830"/>
            <a:ext cx="3816548" cy="236592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6"/>
          <p:cNvSpPr/>
          <p:nvPr/>
        </p:nvSpPr>
        <p:spPr>
          <a:xfrm>
            <a:off x="4898827" y="1494830"/>
            <a:ext cx="3816548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1" name="Shape 7"/>
          <p:cNvSpPr/>
          <p:nvPr/>
        </p:nvSpPr>
        <p:spPr>
          <a:xfrm>
            <a:off x="8708231" y="1494830"/>
            <a:ext cx="7144" cy="236592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2" name="Shape 8"/>
          <p:cNvSpPr/>
          <p:nvPr/>
        </p:nvSpPr>
        <p:spPr>
          <a:xfrm>
            <a:off x="4898827" y="3853607"/>
            <a:ext cx="3816548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3" name="Shape 9"/>
          <p:cNvSpPr/>
          <p:nvPr/>
        </p:nvSpPr>
        <p:spPr>
          <a:xfrm>
            <a:off x="4898827" y="1494830"/>
            <a:ext cx="7144" cy="2365921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403" y="1693069"/>
            <a:ext cx="312539" cy="3571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62139" y="2196703"/>
            <a:ext cx="1097068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E74C3C"/>
                </a:solidFill>
              </a:rPr>
              <a:t>وهم السباق</a:t>
            </a:r>
            <a:endParaRPr lang="en-US" sz="1602" dirty="0"/>
          </a:p>
        </p:txBody>
      </p:sp>
      <p:sp>
        <p:nvSpPr>
          <p:cNvPr id="16" name="Text 11"/>
          <p:cNvSpPr/>
          <p:nvPr/>
        </p:nvSpPr>
        <p:spPr>
          <a:xfrm>
            <a:off x="8488561" y="2594967"/>
            <a:ext cx="98227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E74C3C"/>
                </a:solidFill>
              </a:rPr>
              <a:t></a:t>
            </a:r>
            <a:endParaRPr lang="en-US" sz="1090" dirty="0"/>
          </a:p>
        </p:txBody>
      </p:sp>
      <p:sp>
        <p:nvSpPr>
          <p:cNvPr id="17" name="Text 12"/>
          <p:cNvSpPr/>
          <p:nvPr/>
        </p:nvSpPr>
        <p:spPr>
          <a:xfrm>
            <a:off x="5454923" y="2596753"/>
            <a:ext cx="291755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لعبة خاسرة دائماً لأن هناك دائماً من هو أفضل.</a:t>
            </a:r>
            <a:endParaRPr lang="en-US" sz="1159" dirty="0"/>
          </a:p>
        </p:txBody>
      </p:sp>
      <p:sp>
        <p:nvSpPr>
          <p:cNvPr id="18" name="Text 13"/>
          <p:cNvSpPr/>
          <p:nvPr/>
        </p:nvSpPr>
        <p:spPr>
          <a:xfrm>
            <a:off x="8488561" y="2886410"/>
            <a:ext cx="98227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E74C3C"/>
                </a:solidFill>
              </a:rPr>
              <a:t></a:t>
            </a:r>
            <a:endParaRPr lang="en-US" sz="1090" dirty="0"/>
          </a:p>
        </p:txBody>
      </p:sp>
      <p:sp>
        <p:nvSpPr>
          <p:cNvPr id="19" name="Text 14"/>
          <p:cNvSpPr/>
          <p:nvPr/>
        </p:nvSpPr>
        <p:spPr>
          <a:xfrm>
            <a:off x="5364091" y="2888196"/>
            <a:ext cx="300838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تقارن "باطنك" السيء بـ "ظاهر" الناس الجميل.</a:t>
            </a:r>
            <a:endParaRPr lang="en-US" sz="1159" dirty="0"/>
          </a:p>
        </p:txBody>
      </p:sp>
      <p:sp>
        <p:nvSpPr>
          <p:cNvPr id="20" name="Text 15"/>
          <p:cNvSpPr/>
          <p:nvPr/>
        </p:nvSpPr>
        <p:spPr>
          <a:xfrm>
            <a:off x="8488561" y="3177853"/>
            <a:ext cx="98227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E74C3C"/>
                </a:solidFill>
              </a:rPr>
              <a:t></a:t>
            </a:r>
            <a:endParaRPr lang="en-US" sz="1090" dirty="0"/>
          </a:p>
        </p:txBody>
      </p:sp>
      <p:sp>
        <p:nvSpPr>
          <p:cNvPr id="21" name="Text 16"/>
          <p:cNvSpPr/>
          <p:nvPr/>
        </p:nvSpPr>
        <p:spPr>
          <a:xfrm>
            <a:off x="5272311" y="3179638"/>
            <a:ext cx="310016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تجعل قيمتك الذاتية رهينة لآراء وإنجازات الآخرين.</a:t>
            </a:r>
            <a:endParaRPr lang="en-US" sz="1159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630" y="2584921"/>
            <a:ext cx="225028" cy="257175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428625" y="1494830"/>
            <a:ext cx="3823692" cy="2365921"/>
          </a:xfrm>
          <a:prstGeom prst="rect">
            <a:avLst/>
          </a:prstGeom>
          <a:solidFill>
            <a:srgbClr val="1A472A">
              <a:alpha val="3000"/>
            </a:srgbClr>
          </a:solidFill>
          <a:ln/>
        </p:spPr>
      </p:sp>
      <p:sp>
        <p:nvSpPr>
          <p:cNvPr id="24" name="Shape 18"/>
          <p:cNvSpPr/>
          <p:nvPr/>
        </p:nvSpPr>
        <p:spPr>
          <a:xfrm>
            <a:off x="428625" y="1494830"/>
            <a:ext cx="3823692" cy="35719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25" name="Shape 19"/>
          <p:cNvSpPr/>
          <p:nvPr/>
        </p:nvSpPr>
        <p:spPr>
          <a:xfrm>
            <a:off x="4245173" y="1494830"/>
            <a:ext cx="7144" cy="236592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6" name="Shape 20"/>
          <p:cNvSpPr/>
          <p:nvPr/>
        </p:nvSpPr>
        <p:spPr>
          <a:xfrm>
            <a:off x="428625" y="3853607"/>
            <a:ext cx="3823692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7" name="Shape 21"/>
          <p:cNvSpPr/>
          <p:nvPr/>
        </p:nvSpPr>
        <p:spPr>
          <a:xfrm>
            <a:off x="428625" y="1494830"/>
            <a:ext cx="7144" cy="2365921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305" y="1693069"/>
            <a:ext cx="357188" cy="3571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749968" y="2196703"/>
            <a:ext cx="1173863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472A"/>
                </a:solidFill>
              </a:rPr>
              <a:t>حقيقة التفرد</a:t>
            </a:r>
            <a:endParaRPr lang="en-US" sz="1602" dirty="0"/>
          </a:p>
        </p:txBody>
      </p:sp>
      <p:sp>
        <p:nvSpPr>
          <p:cNvPr id="30" name="Text 23"/>
          <p:cNvSpPr/>
          <p:nvPr/>
        </p:nvSpPr>
        <p:spPr>
          <a:xfrm>
            <a:off x="3959423" y="2594967"/>
            <a:ext cx="157163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</a:t>
            </a:r>
            <a:endParaRPr lang="en-US" sz="1090" dirty="0"/>
          </a:p>
        </p:txBody>
      </p:sp>
      <p:sp>
        <p:nvSpPr>
          <p:cNvPr id="31" name="Text 24"/>
          <p:cNvSpPr/>
          <p:nvPr/>
        </p:nvSpPr>
        <p:spPr>
          <a:xfrm>
            <a:off x="690376" y="2596753"/>
            <a:ext cx="321189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الله خلقك بنسخة فريدة (بصمة) لا تتكرر في الكون.</a:t>
            </a:r>
            <a:endParaRPr lang="en-US" sz="1159" dirty="0"/>
          </a:p>
        </p:txBody>
      </p:sp>
      <p:sp>
        <p:nvSpPr>
          <p:cNvPr id="32" name="Text 25"/>
          <p:cNvSpPr/>
          <p:nvPr/>
        </p:nvSpPr>
        <p:spPr>
          <a:xfrm>
            <a:off x="3959423" y="2886410"/>
            <a:ext cx="157163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</a:t>
            </a:r>
            <a:endParaRPr lang="en-US" sz="1090" dirty="0"/>
          </a:p>
        </p:txBody>
      </p:sp>
      <p:sp>
        <p:nvSpPr>
          <p:cNvPr id="33" name="Text 26"/>
          <p:cNvSpPr/>
          <p:nvPr/>
        </p:nvSpPr>
        <p:spPr>
          <a:xfrm>
            <a:off x="1193229" y="2888196"/>
            <a:ext cx="270904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لك مسار خاص، ورزق خاص، واختبار خاص.</a:t>
            </a:r>
            <a:endParaRPr lang="en-US" sz="1159" dirty="0"/>
          </a:p>
        </p:txBody>
      </p:sp>
      <p:sp>
        <p:nvSpPr>
          <p:cNvPr id="34" name="Text 27"/>
          <p:cNvSpPr/>
          <p:nvPr/>
        </p:nvSpPr>
        <p:spPr>
          <a:xfrm>
            <a:off x="3959423" y="3177853"/>
            <a:ext cx="157163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</a:t>
            </a:r>
            <a:endParaRPr lang="en-US" sz="1090" dirty="0"/>
          </a:p>
        </p:txBody>
      </p:sp>
      <p:sp>
        <p:nvSpPr>
          <p:cNvPr id="35" name="Text 28"/>
          <p:cNvSpPr/>
          <p:nvPr/>
        </p:nvSpPr>
        <p:spPr>
          <a:xfrm>
            <a:off x="874495" y="3179638"/>
            <a:ext cx="3027778" cy="434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قيمتك نابعة من "كونك أنت", لا من "كونك أفضل منهم".</a:t>
            </a:r>
            <a:endParaRPr lang="en-US" sz="1159" dirty="0"/>
          </a:p>
        </p:txBody>
      </p:sp>
      <p:sp>
        <p:nvSpPr>
          <p:cNvPr id="36" name="Shape 29"/>
          <p:cNvSpPr/>
          <p:nvPr/>
        </p:nvSpPr>
        <p:spPr>
          <a:xfrm>
            <a:off x="142875" y="4647009"/>
            <a:ext cx="8858250" cy="353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Shape 30"/>
          <p:cNvSpPr/>
          <p:nvPr/>
        </p:nvSpPr>
        <p:spPr>
          <a:xfrm>
            <a:off x="142875" y="4647009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8" name="Text 31"/>
          <p:cNvSpPr/>
          <p:nvPr/>
        </p:nvSpPr>
        <p:spPr>
          <a:xfrm>
            <a:off x="6855879" y="473987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9" name="Text 32"/>
          <p:cNvSpPr/>
          <p:nvPr/>
        </p:nvSpPr>
        <p:spPr>
          <a:xfrm>
            <a:off x="428625" y="4739878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11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138282" y="321469"/>
            <a:ext cx="3434218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الثالثة: تحرير التعلق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321469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987594" y="1051917"/>
            <a:ext cx="3168811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1E3A5F"/>
                </a:solidFill>
              </a:rPr>
              <a:t>"مَن تعلَّق بشيءٍ عُذِّب به"</a:t>
            </a:r>
            <a:endParaRPr lang="en-US" sz="2121" dirty="0"/>
          </a:p>
        </p:txBody>
      </p:sp>
      <p:sp>
        <p:nvSpPr>
          <p:cNvPr id="8" name="Text 4"/>
          <p:cNvSpPr/>
          <p:nvPr/>
        </p:nvSpPr>
        <p:spPr>
          <a:xfrm>
            <a:off x="2987594" y="1532334"/>
            <a:ext cx="316881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D4AF37"/>
                </a:solidFill>
              </a:rPr>
              <a:t>قاعدة نفسية وروحية صارمة</a:t>
            </a:r>
            <a:endParaRPr lang="en-US" sz="1269" dirty="0"/>
          </a:p>
        </p:txBody>
      </p:sp>
      <p:sp>
        <p:nvSpPr>
          <p:cNvPr id="9" name="Shape 5"/>
          <p:cNvSpPr/>
          <p:nvPr/>
        </p:nvSpPr>
        <p:spPr>
          <a:xfrm>
            <a:off x="4852392" y="1909167"/>
            <a:ext cx="3862983" cy="1571625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565" y="2030276"/>
            <a:ext cx="535781" cy="4286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68389" y="2617850"/>
            <a:ext cx="1038132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472A"/>
                </a:solidFill>
              </a:rPr>
              <a:t>فخ العبودية</a:t>
            </a:r>
            <a:endParaRPr lang="en-US" sz="1602" dirty="0"/>
          </a:p>
        </p:txBody>
      </p:sp>
      <p:sp>
        <p:nvSpPr>
          <p:cNvPr id="12" name="Text 7"/>
          <p:cNvSpPr/>
          <p:nvPr/>
        </p:nvSpPr>
        <p:spPr>
          <a:xfrm>
            <a:off x="5002411" y="3001826"/>
            <a:ext cx="3570089" cy="4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انتظار المدح والخوف من الذم يجعل ريموت كنترول مشاعرك في يد الناس.</a:t>
            </a:r>
            <a:endParaRPr lang="en-US" sz="1159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627" y="2541389"/>
            <a:ext cx="275034" cy="314325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428625" y="1909167"/>
            <a:ext cx="3870127" cy="1571625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015" y="2030276"/>
            <a:ext cx="482203" cy="42862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17808" y="2617850"/>
            <a:ext cx="1484616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472A"/>
                </a:solidFill>
              </a:rPr>
              <a:t>السيادة الداخلية</a:t>
            </a:r>
            <a:endParaRPr lang="en-US" sz="1602" dirty="0"/>
          </a:p>
        </p:txBody>
      </p:sp>
      <p:sp>
        <p:nvSpPr>
          <p:cNvPr id="17" name="Text 10"/>
          <p:cNvSpPr/>
          <p:nvPr/>
        </p:nvSpPr>
        <p:spPr>
          <a:xfrm>
            <a:off x="571500" y="3001826"/>
            <a:ext cx="3577233" cy="4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استعادة السلطة على قلبك. لا أحد يملك رفعتك أو خفضك إلا الله.</a:t>
            </a:r>
            <a:endParaRPr lang="en-US" sz="1159" dirty="0"/>
          </a:p>
        </p:txBody>
      </p:sp>
      <p:sp>
        <p:nvSpPr>
          <p:cNvPr id="18" name="Shape 11"/>
          <p:cNvSpPr/>
          <p:nvPr/>
        </p:nvSpPr>
        <p:spPr>
          <a:xfrm>
            <a:off x="2502991" y="3623667"/>
            <a:ext cx="4138017" cy="405408"/>
          </a:xfrm>
          <a:prstGeom prst="rect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2502991" y="3623667"/>
            <a:ext cx="4138017" cy="405408"/>
          </a:xfrm>
          <a:prstGeom prst="rect">
            <a:avLst/>
          </a:prstGeom>
          <a:noFill/>
          <a:ln/>
        </p:spPr>
        <p:txBody>
          <a:bodyPr wrap="square" lIns="255143" tIns="85090" rIns="255143" bIns="8509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اقطع حبال الوهم: هم لا يملكون لأنفسهم ضراً ولا نفعاً</a:t>
            </a:r>
            <a:endParaRPr lang="en-US" sz="1193" dirty="0"/>
          </a:p>
        </p:txBody>
      </p:sp>
      <p:sp>
        <p:nvSpPr>
          <p:cNvPr id="20" name="Shape 13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4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2" name="Text 15"/>
          <p:cNvSpPr/>
          <p:nvPr/>
        </p:nvSpPr>
        <p:spPr>
          <a:xfrm>
            <a:off x="2603004" y="3708499"/>
            <a:ext cx="142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✂</a:t>
            </a:r>
            <a:endParaRPr lang="en-US" sz="987" dirty="0"/>
          </a:p>
        </p:txBody>
      </p:sp>
      <p:sp>
        <p:nvSpPr>
          <p:cNvPr id="23" name="Text 16"/>
          <p:cNvSpPr/>
          <p:nvPr/>
        </p:nvSpPr>
        <p:spPr>
          <a:xfrm>
            <a:off x="6398121" y="3708499"/>
            <a:ext cx="142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✂</a:t>
            </a:r>
            <a:endParaRPr lang="en-US" sz="987" dirty="0"/>
          </a:p>
        </p:txBody>
      </p:sp>
      <p:sp>
        <p:nvSpPr>
          <p:cNvPr id="24" name="Text 17"/>
          <p:cNvSpPr/>
          <p:nvPr/>
        </p:nvSpPr>
        <p:spPr>
          <a:xfrm>
            <a:off x="6855879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5" name="Text 18"/>
          <p:cNvSpPr/>
          <p:nvPr/>
        </p:nvSpPr>
        <p:spPr>
          <a:xfrm>
            <a:off x="428625" y="4754166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12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4604845" y="321469"/>
            <a:ext cx="396765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الرابعة: بناء هوية الكفاية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321469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2799457" y="994767"/>
            <a:ext cx="3545114" cy="608642"/>
          </a:xfrm>
          <a:prstGeom prst="roundRect">
            <a:avLst/>
          </a:prstGeom>
          <a:solidFill>
            <a:srgbClr val="D4AF37">
              <a:alpha val="10000"/>
            </a:srgbClr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949476" y="1051917"/>
            <a:ext cx="3245076" cy="48005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800"/>
              </a:lnSpc>
              <a:buNone/>
            </a:pPr>
            <a:r>
              <a:rPr lang="en-US" sz="2436" b="1" dirty="0">
                <a:solidFill>
                  <a:srgbClr val="1A472A"/>
                </a:solidFill>
              </a:rPr>
              <a:t>"أَلَيْسَ اللَّهُ بِكَافٍ عَبْدَهُ"</a:t>
            </a:r>
            <a:endParaRPr lang="en-US" sz="2436" dirty="0"/>
          </a:p>
        </p:txBody>
      </p:sp>
      <p:sp>
        <p:nvSpPr>
          <p:cNvPr id="9" name="Shape 5"/>
          <p:cNvSpPr/>
          <p:nvPr/>
        </p:nvSpPr>
        <p:spPr>
          <a:xfrm>
            <a:off x="4643438" y="1674847"/>
            <a:ext cx="3571875" cy="1996678"/>
          </a:xfrm>
          <a:prstGeom prst="rect">
            <a:avLst/>
          </a:prstGeom>
          <a:solidFill>
            <a:srgbClr val="FFFFFF">
              <a:alpha val="80000"/>
            </a:srgbClr>
          </a:solidFill>
          <a:ln w="9144">
            <a:solidFill>
              <a:srgbClr val="CCCCCC">
                <a:alpha val="80000"/>
              </a:srgbClr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677" y="1812364"/>
            <a:ext cx="305395" cy="2714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729163" y="2215986"/>
            <a:ext cx="3400425" cy="383977"/>
          </a:xfrm>
          <a:prstGeom prst="rect">
            <a:avLst/>
          </a:prstGeom>
          <a:noFill/>
          <a:ln/>
        </p:spPr>
        <p:txBody>
          <a:bodyPr wrap="none" lIns="0" tIns="0" rIns="0" bIns="68072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7F8C8D"/>
                </a:solidFill>
              </a:rPr>
              <a:t>هوية الفقر (الهشة)</a:t>
            </a:r>
            <a:endParaRPr lang="en-US" sz="1602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857" y="2721406"/>
            <a:ext cx="89297" cy="14287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322596" y="2685687"/>
            <a:ext cx="205282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"قيمتي = ما أملك من مال وجاه"</a:t>
            </a:r>
            <a:endParaRPr lang="en-US" sz="1159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338" y="3007156"/>
            <a:ext cx="89297" cy="14287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509143" y="2971437"/>
            <a:ext cx="167975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"أنا = ما يقوله الناس عني"</a:t>
            </a:r>
            <a:endParaRPr lang="en-US" sz="1159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2121" y="3292906"/>
            <a:ext cx="89297" cy="1428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307332" y="3257187"/>
            <a:ext cx="208335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دائم القلق من فقدان المكتسبات</a:t>
            </a:r>
            <a:endParaRPr lang="en-US" sz="1159" dirty="0"/>
          </a:p>
        </p:txBody>
      </p:sp>
      <p:sp>
        <p:nvSpPr>
          <p:cNvPr id="18" name="Shape 10"/>
          <p:cNvSpPr/>
          <p:nvPr/>
        </p:nvSpPr>
        <p:spPr>
          <a:xfrm>
            <a:off x="928688" y="1674847"/>
            <a:ext cx="3571875" cy="1996678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927" y="1812364"/>
            <a:ext cx="305395" cy="271463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1014413" y="2215986"/>
            <a:ext cx="3400425" cy="383977"/>
          </a:xfrm>
          <a:prstGeom prst="rect">
            <a:avLst/>
          </a:prstGeom>
          <a:noFill/>
          <a:ln/>
        </p:spPr>
        <p:txBody>
          <a:bodyPr wrap="none" lIns="0" tIns="0" rIns="0" bIns="68072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472A"/>
                </a:solidFill>
              </a:rPr>
              <a:t>هوية الكفاية (الراسخة)</a:t>
            </a:r>
            <a:endParaRPr lang="en-US" sz="1602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586" y="2721406"/>
            <a:ext cx="142875" cy="142875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1473817" y="2685687"/>
            <a:ext cx="2267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"قيمتي = صلتي بالله ومقامي عنده"</a:t>
            </a:r>
            <a:endParaRPr lang="en-US" sz="1159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1037" y="3007156"/>
            <a:ext cx="142875" cy="142875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1545338" y="2971437"/>
            <a:ext cx="212426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"أنا = عبدٌ لله، وهذا يكفيني شرفاً"</a:t>
            </a:r>
            <a:endParaRPr lang="en-US" sz="1159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5838" y="3292906"/>
            <a:ext cx="142875" cy="142875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1570565" y="3257187"/>
            <a:ext cx="207383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مطمئن، لأن المصدر (الله) لا ينفد</a:t>
            </a:r>
            <a:endParaRPr lang="en-US" sz="1159" dirty="0"/>
          </a:p>
        </p:txBody>
      </p:sp>
      <p:sp>
        <p:nvSpPr>
          <p:cNvPr id="27" name="Shape 15"/>
          <p:cNvSpPr/>
          <p:nvPr/>
        </p:nvSpPr>
        <p:spPr>
          <a:xfrm>
            <a:off x="142875" y="4604147"/>
            <a:ext cx="8858250" cy="39647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Shape 16"/>
          <p:cNvSpPr/>
          <p:nvPr/>
        </p:nvSpPr>
        <p:spPr>
          <a:xfrm>
            <a:off x="142875" y="4604147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9" name="Text 17"/>
          <p:cNvSpPr/>
          <p:nvPr/>
        </p:nvSpPr>
        <p:spPr>
          <a:xfrm>
            <a:off x="6713004" y="4718447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0" name="Text 18"/>
          <p:cNvSpPr/>
          <p:nvPr/>
        </p:nvSpPr>
        <p:spPr>
          <a:xfrm>
            <a:off x="571500" y="4718447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13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73311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4745375" y="321469"/>
            <a:ext cx="382712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الخامسة: تحصين الذكر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14500" y="1037630"/>
            <a:ext cx="5715000" cy="664369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F5F5F0"/>
                </a:solidFill>
              </a:rPr>
              <a:t>الذكر ليس مجرد كلمات تُقال باللسان، بل هو </a:t>
            </a:r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بناء درع من النور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F5F5F0"/>
                </a:solidFill>
              </a:rPr>
              <a:t> يحيط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F5F5F0"/>
                </a:solidFill>
              </a:rPr>
              <a:t> بالهالة ويمنع اختراق الطاقة السلبية.</a:t>
            </a:r>
            <a:endParaRPr lang="en-US" sz="1486" dirty="0"/>
          </a:p>
        </p:txBody>
      </p:sp>
      <p:sp>
        <p:nvSpPr>
          <p:cNvPr id="8" name="Shape 4"/>
          <p:cNvSpPr/>
          <p:nvPr/>
        </p:nvSpPr>
        <p:spPr>
          <a:xfrm>
            <a:off x="6048384" y="1844873"/>
            <a:ext cx="2666991" cy="144482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065169" y="1609130"/>
            <a:ext cx="642938" cy="642938"/>
          </a:xfrm>
          <a:prstGeom prst="ellipse">
            <a:avLst/>
          </a:prstGeom>
          <a:solidFill>
            <a:srgbClr val="1A472A">
              <a:alpha val="80000"/>
            </a:srgbClr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044" y="1752005"/>
            <a:ext cx="357188" cy="3571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43625" y="2337792"/>
            <a:ext cx="2486025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5F5F0"/>
                </a:solidFill>
              </a:rPr>
              <a:t>أذكار الصباح والمساء</a:t>
            </a:r>
            <a:endParaRPr lang="en-US" sz="1397" dirty="0"/>
          </a:p>
        </p:txBody>
      </p:sp>
      <p:sp>
        <p:nvSpPr>
          <p:cNvPr id="12" name="Text 7"/>
          <p:cNvSpPr/>
          <p:nvPr/>
        </p:nvSpPr>
        <p:spPr>
          <a:xfrm>
            <a:off x="6143625" y="2732484"/>
            <a:ext cx="2486025" cy="457200"/>
          </a:xfrm>
          <a:prstGeom prst="rect">
            <a:avLst/>
          </a:prstGeom>
          <a:noFill/>
          <a:ln/>
        </p:spPr>
        <p:txBody>
          <a:bodyPr wrap="square" lIns="51054" tIns="0" rIns="51054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السِياج اليومي: حافظ عليها لتستنشق الأمان كل صباح ومساء.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3243263" y="1844873"/>
            <a:ext cx="2671763" cy="144482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4257675" y="1609130"/>
            <a:ext cx="642938" cy="642938"/>
          </a:xfrm>
          <a:prstGeom prst="ellipse">
            <a:avLst/>
          </a:prstGeom>
          <a:solidFill>
            <a:srgbClr val="1A472A">
              <a:alpha val="80000"/>
            </a:srgbClr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6" y="1752005"/>
            <a:ext cx="401836" cy="35718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333731" y="2337792"/>
            <a:ext cx="2490797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5F5F0"/>
                </a:solidFill>
              </a:rPr>
              <a:t>ورد القرآن</a:t>
            </a:r>
            <a:endParaRPr lang="en-US" sz="1397" dirty="0"/>
          </a:p>
        </p:txBody>
      </p:sp>
      <p:sp>
        <p:nvSpPr>
          <p:cNvPr id="17" name="Text 11"/>
          <p:cNvSpPr/>
          <p:nvPr/>
        </p:nvSpPr>
        <p:spPr>
          <a:xfrm>
            <a:off x="3333731" y="2732484"/>
            <a:ext cx="2490797" cy="457200"/>
          </a:xfrm>
          <a:prstGeom prst="rect">
            <a:avLst/>
          </a:prstGeom>
          <a:noFill/>
          <a:ln/>
        </p:spPr>
        <p:txBody>
          <a:bodyPr wrap="square" lIns="51054" tIns="0" rIns="51054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مصدر النور الذي يملأ البيت والقلب ويُبعد الشياطين.</a:t>
            </a:r>
            <a:endParaRPr lang="en-US" sz="1050" dirty="0"/>
          </a:p>
        </p:txBody>
      </p:sp>
      <p:sp>
        <p:nvSpPr>
          <p:cNvPr id="18" name="Shape 12"/>
          <p:cNvSpPr/>
          <p:nvPr/>
        </p:nvSpPr>
        <p:spPr>
          <a:xfrm>
            <a:off x="428597" y="1844873"/>
            <a:ext cx="2676534" cy="144482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1440693" y="1609130"/>
            <a:ext cx="642938" cy="642938"/>
          </a:xfrm>
          <a:prstGeom prst="ellipse">
            <a:avLst/>
          </a:prstGeom>
          <a:solidFill>
            <a:srgbClr val="1A472A">
              <a:alpha val="80000"/>
            </a:srgbClr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920" y="1752005"/>
            <a:ext cx="446484" cy="3571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378" y="2337792"/>
            <a:ext cx="2495541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5F5F0"/>
                </a:solidFill>
              </a:rPr>
              <a:t>الذكر المطلق</a:t>
            </a:r>
            <a:endParaRPr lang="en-US" sz="1397" dirty="0"/>
          </a:p>
        </p:txBody>
      </p:sp>
      <p:sp>
        <p:nvSpPr>
          <p:cNvPr id="22" name="Text 15"/>
          <p:cNvSpPr/>
          <p:nvPr/>
        </p:nvSpPr>
        <p:spPr>
          <a:xfrm>
            <a:off x="514378" y="2732484"/>
            <a:ext cx="2495541" cy="457200"/>
          </a:xfrm>
          <a:prstGeom prst="rect">
            <a:avLst/>
          </a:prstGeom>
          <a:noFill/>
          <a:ln/>
        </p:spPr>
        <p:txBody>
          <a:bodyPr wrap="square" lIns="51054" tIns="0" rIns="51054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لسان رطب بذكر الله؛ اتصال دائم يمنع لحظات الغفلة.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2653708" y="3418284"/>
            <a:ext cx="3836612" cy="412552"/>
          </a:xfrm>
          <a:prstGeom prst="roundRect">
            <a:avLst/>
          </a:prstGeom>
          <a:solidFill>
            <a:srgbClr val="000000">
              <a:alpha val="20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sp>
        <p:nvSpPr>
          <p:cNvPr id="24" name="Text 17"/>
          <p:cNvSpPr/>
          <p:nvPr/>
        </p:nvSpPr>
        <p:spPr>
          <a:xfrm>
            <a:off x="2653708" y="3418284"/>
            <a:ext cx="3836612" cy="412552"/>
          </a:xfrm>
          <a:prstGeom prst="rect">
            <a:avLst/>
          </a:prstGeom>
          <a:noFill/>
          <a:ln/>
        </p:spPr>
        <p:txBody>
          <a:bodyPr wrap="square" lIns="255143" tIns="51054" rIns="255143" bIns="51054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D4AF37"/>
                </a:solidFill>
              </a:rPr>
              <a:t>"الشيطان لا يقترب من قلبٍ مضيء"</a:t>
            </a:r>
            <a:endParaRPr lang="en-US" sz="1602" dirty="0"/>
          </a:p>
        </p:txBody>
      </p:sp>
      <p:sp>
        <p:nvSpPr>
          <p:cNvPr id="25" name="Shape 18"/>
          <p:cNvSpPr/>
          <p:nvPr/>
        </p:nvSpPr>
        <p:spPr>
          <a:xfrm>
            <a:off x="142875" y="4704159"/>
            <a:ext cx="8858250" cy="29646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6" name="Shape 19"/>
          <p:cNvSpPr/>
          <p:nvPr/>
        </p:nvSpPr>
        <p:spPr>
          <a:xfrm>
            <a:off x="142875" y="4704159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Text 20"/>
          <p:cNvSpPr/>
          <p:nvPr/>
        </p:nvSpPr>
        <p:spPr>
          <a:xfrm>
            <a:off x="6713004" y="4768453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8" name="Text 21"/>
          <p:cNvSpPr/>
          <p:nvPr/>
        </p:nvSpPr>
        <p:spPr>
          <a:xfrm>
            <a:off x="571500" y="4768453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14</a:t>
            </a:r>
            <a:endParaRPr lang="en-US" sz="9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4479271" y="321469"/>
            <a:ext cx="4236104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المرحلة السادسة: تنظيف المشاعر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99157"/>
            <a:ext cx="321469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85286" y="994767"/>
            <a:ext cx="6173456" cy="312539"/>
          </a:xfrm>
          <a:prstGeom prst="rect">
            <a:avLst/>
          </a:prstGeom>
          <a:noFill/>
          <a:ln/>
        </p:spPr>
        <p:txBody>
          <a:bodyPr wrap="none" lIns="255143" tIns="0" rIns="255143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704" dirty="0">
                <a:solidFill>
                  <a:srgbClr val="1E3A5F"/>
                </a:solidFill>
              </a:rPr>
              <a:t>"القلب الممتلئ بسموم الكراهية لا يجد النور إليه سبيلاً"</a:t>
            </a:r>
            <a:endParaRPr lang="en-US" sz="1704" dirty="0"/>
          </a:p>
        </p:txBody>
      </p:sp>
      <p:sp>
        <p:nvSpPr>
          <p:cNvPr id="8" name="Shape 4"/>
          <p:cNvSpPr/>
          <p:nvPr/>
        </p:nvSpPr>
        <p:spPr>
          <a:xfrm>
            <a:off x="6343650" y="1278731"/>
            <a:ext cx="285750" cy="285750"/>
          </a:xfrm>
          <a:prstGeom prst="rect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343650" y="1278731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1</a:t>
            </a:r>
            <a:endParaRPr lang="en-US" sz="987" dirty="0"/>
          </a:p>
        </p:txBody>
      </p:sp>
      <p:sp>
        <p:nvSpPr>
          <p:cNvPr id="10" name="Shape 6"/>
          <p:cNvSpPr/>
          <p:nvPr/>
        </p:nvSpPr>
        <p:spPr>
          <a:xfrm rot="2700000">
            <a:off x="6129338" y="1421606"/>
            <a:ext cx="714375" cy="714375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931" y="1604665"/>
            <a:ext cx="357188" cy="3571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593556" y="2221706"/>
            <a:ext cx="1785938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التفريغ</a:t>
            </a:r>
            <a:endParaRPr lang="en-US" sz="1397" dirty="0"/>
          </a:p>
        </p:txBody>
      </p:sp>
      <p:sp>
        <p:nvSpPr>
          <p:cNvPr id="13" name="Text 8"/>
          <p:cNvSpPr/>
          <p:nvPr/>
        </p:nvSpPr>
        <p:spPr>
          <a:xfrm>
            <a:off x="5593556" y="2587823"/>
            <a:ext cx="1785938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اكتب مشاعرك وأفرغها بدل أن تتعفن.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4429125" y="1278731"/>
            <a:ext cx="285750" cy="285750"/>
          </a:xfrm>
          <a:prstGeom prst="rect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4429125" y="1278731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2</a:t>
            </a:r>
            <a:endParaRPr lang="en-US" sz="987" dirty="0"/>
          </a:p>
        </p:txBody>
      </p:sp>
      <p:sp>
        <p:nvSpPr>
          <p:cNvPr id="16" name="Shape 11"/>
          <p:cNvSpPr/>
          <p:nvPr/>
        </p:nvSpPr>
        <p:spPr>
          <a:xfrm rot="2700000">
            <a:off x="4214813" y="1421606"/>
            <a:ext cx="714375" cy="714375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082" y="1604665"/>
            <a:ext cx="401836" cy="35718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679031" y="2221706"/>
            <a:ext cx="1785938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العفو</a:t>
            </a:r>
            <a:endParaRPr lang="en-US" sz="1397" dirty="0"/>
          </a:p>
        </p:txBody>
      </p:sp>
      <p:sp>
        <p:nvSpPr>
          <p:cNvPr id="19" name="Text 13"/>
          <p:cNvSpPr/>
          <p:nvPr/>
        </p:nvSpPr>
        <p:spPr>
          <a:xfrm>
            <a:off x="3687403" y="2587823"/>
            <a:ext cx="1769222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العفو يحررك من عبء الانتقام.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2514600" y="1278731"/>
            <a:ext cx="285750" cy="285750"/>
          </a:xfrm>
          <a:prstGeom prst="rect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2514600" y="1278731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3</a:t>
            </a:r>
            <a:endParaRPr lang="en-US" sz="987" dirty="0"/>
          </a:p>
        </p:txBody>
      </p:sp>
      <p:sp>
        <p:nvSpPr>
          <p:cNvPr id="22" name="Shape 16"/>
          <p:cNvSpPr/>
          <p:nvPr/>
        </p:nvSpPr>
        <p:spPr>
          <a:xfrm rot="2700000">
            <a:off x="2300288" y="1421606"/>
            <a:ext cx="714375" cy="714375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881" y="1604665"/>
            <a:ext cx="357188" cy="3571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764506" y="2221706"/>
            <a:ext cx="1785938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التزكية</a:t>
            </a:r>
            <a:endParaRPr lang="en-US" sz="1397" dirty="0"/>
          </a:p>
        </p:txBody>
      </p:sp>
      <p:sp>
        <p:nvSpPr>
          <p:cNvPr id="25" name="Text 18"/>
          <p:cNvSpPr/>
          <p:nvPr/>
        </p:nvSpPr>
        <p:spPr>
          <a:xfrm>
            <a:off x="1919129" y="2587823"/>
            <a:ext cx="147669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املأ قلبك بالذكر والامتنان.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1257300" y="2993566"/>
            <a:ext cx="6629400" cy="319683"/>
          </a:xfrm>
          <a:prstGeom prst="rect">
            <a:avLst/>
          </a:prstGeom>
          <a:solidFill>
            <a:srgbClr val="1A472A">
              <a:alpha val="5000"/>
            </a:srgbClr>
          </a:solidFill>
          <a:ln/>
        </p:spPr>
      </p:sp>
      <p:sp>
        <p:nvSpPr>
          <p:cNvPr id="27" name="Shape 20"/>
          <p:cNvSpPr/>
          <p:nvPr/>
        </p:nvSpPr>
        <p:spPr>
          <a:xfrm>
            <a:off x="7850981" y="2993566"/>
            <a:ext cx="35719" cy="319683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28" name="Text 21"/>
          <p:cNvSpPr/>
          <p:nvPr/>
        </p:nvSpPr>
        <p:spPr>
          <a:xfrm>
            <a:off x="1257300" y="2993566"/>
            <a:ext cx="6629400" cy="319683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سامحهم.. ليس لأنهم يستحقون، بل لأنك تستحق السلام.</a:t>
            </a:r>
            <a:endParaRPr lang="en-US" sz="1269" dirty="0"/>
          </a:p>
        </p:txBody>
      </p:sp>
      <p:sp>
        <p:nvSpPr>
          <p:cNvPr id="29" name="Shape 22"/>
          <p:cNvSpPr/>
          <p:nvPr/>
        </p:nvSpPr>
        <p:spPr>
          <a:xfrm>
            <a:off x="142875" y="4704159"/>
            <a:ext cx="8858250" cy="29646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3"/>
          <p:cNvSpPr/>
          <p:nvPr/>
        </p:nvSpPr>
        <p:spPr>
          <a:xfrm>
            <a:off x="142875" y="4704159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1" name="Text 24"/>
          <p:cNvSpPr/>
          <p:nvPr/>
        </p:nvSpPr>
        <p:spPr>
          <a:xfrm>
            <a:off x="6855879" y="4768453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2" name="Text 25"/>
          <p:cNvSpPr/>
          <p:nvPr/>
        </p:nvSpPr>
        <p:spPr>
          <a:xfrm>
            <a:off x="428625" y="4768453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15</a:t>
            </a:r>
            <a:endParaRPr lang="en-US" sz="9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238462" y="321469"/>
            <a:ext cx="3334038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الحسد الداخلي - أخطر عين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225028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28625" y="1023342"/>
            <a:ext cx="8286750" cy="532209"/>
          </a:xfrm>
          <a:prstGeom prst="rect">
            <a:avLst/>
          </a:prstGeom>
          <a:solidFill>
            <a:srgbClr val="E74C3C">
              <a:alpha val="1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8679656" y="1023342"/>
            <a:ext cx="35719" cy="532209"/>
          </a:xfrm>
          <a:prstGeom prst="rect">
            <a:avLst/>
          </a:prstGeom>
          <a:solidFill>
            <a:srgbClr val="E74C3C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325" y="1150144"/>
            <a:ext cx="285750" cy="2857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821990" y="1152823"/>
            <a:ext cx="4350460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C0392B"/>
                </a:solidFill>
              </a:rPr>
              <a:t>العدو ليس دائماً في الخارج.. قد تكون أنت عدو نفسك!</a:t>
            </a:r>
            <a:endParaRPr lang="en-US" sz="1397" dirty="0"/>
          </a:p>
        </p:txBody>
      </p:sp>
      <p:sp>
        <p:nvSpPr>
          <p:cNvPr id="11" name="Text 6"/>
          <p:cNvSpPr/>
          <p:nvPr/>
        </p:nvSpPr>
        <p:spPr>
          <a:xfrm>
            <a:off x="4736306" y="1641277"/>
            <a:ext cx="3979069" cy="398264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04" dirty="0">
                <a:solidFill>
                  <a:srgbClr val="1A472A"/>
                </a:solidFill>
              </a:rPr>
              <a:t>كيف تحسد نفسك؟</a:t>
            </a:r>
            <a:endParaRPr lang="en-US" sz="1704" dirty="0"/>
          </a:p>
        </p:txBody>
      </p:sp>
      <p:sp>
        <p:nvSpPr>
          <p:cNvPr id="12" name="Text 7"/>
          <p:cNvSpPr/>
          <p:nvPr/>
        </p:nvSpPr>
        <p:spPr>
          <a:xfrm>
            <a:off x="4736306" y="2110978"/>
            <a:ext cx="3979069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555555"/>
                </a:solidFill>
              </a:rPr>
              <a:t>عندما تنظر إلى نعم الله عليك (جمالك، مالك، ذكائك)</a:t>
            </a:r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555555"/>
                </a:solidFill>
              </a:rPr>
              <a:t> بنظرة </a:t>
            </a:r>
            <a:pPr algn="l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إعجاب مجرد</a:t>
            </a:r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555555"/>
                </a:solidFill>
              </a:rPr>
              <a:t> خالٍ من البركة، أو بنظرة </a:t>
            </a:r>
            <a:pPr algn="l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خوف </a:t>
            </a:r>
            <a:pPr algn="l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مرضي</a:t>
            </a:r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555555"/>
                </a:solidFill>
              </a:rPr>
              <a:t> من زوالها. هنا تتحول النفس إلى "عين" تضرب</a:t>
            </a:r>
            <a:pPr algn="l" indent="0" marL="0">
              <a:lnSpc>
                <a:spcPts val="2200"/>
              </a:lnSpc>
              <a:buNone/>
            </a:pPr>
            <a:r>
              <a:rPr lang="en-US" sz="1269" dirty="0">
                <a:solidFill>
                  <a:srgbClr val="555555"/>
                </a:solidFill>
              </a:rPr>
              <a:t> النعمة.</a:t>
            </a:r>
            <a:endParaRPr lang="en-US" sz="1269" dirty="0"/>
          </a:p>
        </p:txBody>
      </p:sp>
      <p:sp>
        <p:nvSpPr>
          <p:cNvPr id="13" name="Shape 8"/>
          <p:cNvSpPr/>
          <p:nvPr/>
        </p:nvSpPr>
        <p:spPr>
          <a:xfrm>
            <a:off x="4736306" y="3379663"/>
            <a:ext cx="3979069" cy="884039"/>
          </a:xfrm>
          <a:prstGeom prst="rect">
            <a:avLst/>
          </a:prstGeom>
          <a:solidFill>
            <a:srgbClr val="1A472A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4822031" y="3465388"/>
            <a:ext cx="3807619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159" i="1" dirty="0">
                <a:solidFill>
                  <a:srgbClr val="F5F5F0"/>
                </a:solidFill>
              </a:rPr>
              <a:t>"إذا رأى أحدكم من </a:t>
            </a:r>
            <a:pPr algn="ctr" indent="0" marL="0">
              <a:lnSpc>
                <a:spcPts val="1900"/>
              </a:lnSpc>
              <a:buNone/>
            </a:pPr>
            <a:r>
              <a:rPr lang="en-US" sz="1159" i="1" dirty="0">
                <a:solidFill>
                  <a:srgbClr val="D4AF37"/>
                </a:solidFill>
              </a:rPr>
              <a:t>نفسه</a:t>
            </a:r>
            <a:pPr algn="ctr" indent="0" marL="0">
              <a:lnSpc>
                <a:spcPts val="1900"/>
              </a:lnSpc>
              <a:buNone/>
            </a:pPr>
            <a:r>
              <a:rPr lang="en-US" sz="1159" i="1" dirty="0">
                <a:solidFill>
                  <a:srgbClr val="F5F5F0"/>
                </a:solidFill>
              </a:rPr>
              <a:t> أو ماله أو أخيه ما يعجبه فليدع له</a:t>
            </a:r>
            <a:pPr algn="ctr" indent="0" marL="0">
              <a:lnSpc>
                <a:spcPts val="1900"/>
              </a:lnSpc>
              <a:buNone/>
            </a:pPr>
            <a:r>
              <a:rPr lang="en-US" sz="1159" i="1" dirty="0">
                <a:solidFill>
                  <a:srgbClr val="F5F5F0"/>
                </a:solidFill>
              </a:rPr>
              <a:t> بالبركة، فإن العين حق"</a:t>
            </a:r>
            <a:endParaRPr lang="en-US" sz="1159" dirty="0"/>
          </a:p>
        </p:txBody>
      </p:sp>
      <p:sp>
        <p:nvSpPr>
          <p:cNvPr id="15" name="Text 10"/>
          <p:cNvSpPr/>
          <p:nvPr/>
        </p:nvSpPr>
        <p:spPr>
          <a:xfrm>
            <a:off x="4822031" y="4008313"/>
            <a:ext cx="380761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D4AF37"/>
                </a:solidFill>
              </a:rPr>
              <a:t>حديث شريف</a:t>
            </a:r>
            <a:endParaRPr lang="en-US" sz="834" dirty="0"/>
          </a:p>
        </p:txBody>
      </p:sp>
      <p:sp>
        <p:nvSpPr>
          <p:cNvPr id="16" name="Shape 11"/>
          <p:cNvSpPr/>
          <p:nvPr/>
        </p:nvSpPr>
        <p:spPr>
          <a:xfrm>
            <a:off x="428625" y="1641277"/>
            <a:ext cx="4164806" cy="2608138"/>
          </a:xfrm>
          <a:prstGeom prst="rect">
            <a:avLst/>
          </a:prstGeom>
          <a:solidFill>
            <a:srgbClr val="FFFFFF"/>
          </a:solidFill>
          <a:ln w="9144">
            <a:solidFill>
              <a:srgbClr val="CCCCCC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2706784" y="1727002"/>
            <a:ext cx="179377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7F8C8D"/>
                </a:solidFill>
              </a:rPr>
              <a:t>عين الناس</a:t>
            </a:r>
            <a:endParaRPr lang="en-US" sz="1193" dirty="0"/>
          </a:p>
        </p:txBody>
      </p:sp>
      <p:sp>
        <p:nvSpPr>
          <p:cNvPr id="18" name="Text 13"/>
          <p:cNvSpPr/>
          <p:nvPr/>
        </p:nvSpPr>
        <p:spPr>
          <a:xfrm>
            <a:off x="514350" y="1727002"/>
            <a:ext cx="179377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74C3C"/>
                </a:solidFill>
              </a:rPr>
              <a:t>عين النفس</a:t>
            </a:r>
            <a:endParaRPr lang="en-US" sz="1193" dirty="0"/>
          </a:p>
        </p:txBody>
      </p:sp>
      <p:sp>
        <p:nvSpPr>
          <p:cNvPr id="19" name="Shape 14"/>
          <p:cNvSpPr/>
          <p:nvPr/>
        </p:nvSpPr>
        <p:spPr>
          <a:xfrm>
            <a:off x="514350" y="2110978"/>
            <a:ext cx="3986213" cy="308967"/>
          </a:xfrm>
          <a:prstGeom prst="rect">
            <a:avLst/>
          </a:prstGeom>
          <a:solidFill>
            <a:srgbClr val="F9F9F9"/>
          </a:solidFill>
          <a:ln/>
        </p:spPr>
      </p:sp>
      <p:sp>
        <p:nvSpPr>
          <p:cNvPr id="20" name="Text 15"/>
          <p:cNvSpPr/>
          <p:nvPr/>
        </p:nvSpPr>
        <p:spPr>
          <a:xfrm>
            <a:off x="2701063" y="2168128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تحدث أحياناً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571500" y="2168128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74C3C"/>
                </a:solidFill>
              </a:rPr>
              <a:t>ملازمة لك 24 ساعة</a:t>
            </a:r>
            <a:endParaRPr lang="en-US" sz="987" dirty="0"/>
          </a:p>
        </p:txBody>
      </p:sp>
      <p:sp>
        <p:nvSpPr>
          <p:cNvPr id="22" name="Shape 17"/>
          <p:cNvSpPr/>
          <p:nvPr/>
        </p:nvSpPr>
        <p:spPr>
          <a:xfrm>
            <a:off x="514350" y="2477095"/>
            <a:ext cx="3986213" cy="308967"/>
          </a:xfrm>
          <a:prstGeom prst="rect">
            <a:avLst/>
          </a:prstGeom>
          <a:solidFill>
            <a:srgbClr val="F9F9F9"/>
          </a:solidFill>
          <a:ln/>
        </p:spPr>
      </p:sp>
      <p:sp>
        <p:nvSpPr>
          <p:cNvPr id="23" name="Text 18"/>
          <p:cNvSpPr/>
          <p:nvPr/>
        </p:nvSpPr>
        <p:spPr>
          <a:xfrm>
            <a:off x="2701063" y="2534245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يمكن الاحتجاب عنها</a:t>
            </a:r>
            <a:endParaRPr lang="en-US" sz="1050" dirty="0"/>
          </a:p>
        </p:txBody>
      </p:sp>
      <p:sp>
        <p:nvSpPr>
          <p:cNvPr id="24" name="Text 19"/>
          <p:cNvSpPr/>
          <p:nvPr/>
        </p:nvSpPr>
        <p:spPr>
          <a:xfrm>
            <a:off x="571500" y="2534245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74C3C"/>
                </a:solidFill>
              </a:rPr>
              <a:t>لا يمكن الهروب منها</a:t>
            </a:r>
            <a:endParaRPr lang="en-US" sz="987" dirty="0"/>
          </a:p>
        </p:txBody>
      </p:sp>
      <p:sp>
        <p:nvSpPr>
          <p:cNvPr id="25" name="Shape 20"/>
          <p:cNvSpPr/>
          <p:nvPr/>
        </p:nvSpPr>
        <p:spPr>
          <a:xfrm>
            <a:off x="514350" y="2843213"/>
            <a:ext cx="3986213" cy="308967"/>
          </a:xfrm>
          <a:prstGeom prst="rect">
            <a:avLst/>
          </a:prstGeom>
          <a:solidFill>
            <a:srgbClr val="F9F9F9"/>
          </a:solidFill>
          <a:ln/>
        </p:spPr>
      </p:sp>
      <p:sp>
        <p:nvSpPr>
          <p:cNvPr id="26" name="Text 21"/>
          <p:cNvSpPr/>
          <p:nvPr/>
        </p:nvSpPr>
        <p:spPr>
          <a:xfrm>
            <a:off x="2701063" y="2900363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تراها في وجوههم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571500" y="2900363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74C3C"/>
                </a:solidFill>
              </a:rPr>
              <a:t>خفية لا تشعر بها</a:t>
            </a:r>
            <a:endParaRPr lang="en-US" sz="987" dirty="0"/>
          </a:p>
        </p:txBody>
      </p:sp>
      <p:sp>
        <p:nvSpPr>
          <p:cNvPr id="28" name="Shape 23"/>
          <p:cNvSpPr/>
          <p:nvPr/>
        </p:nvSpPr>
        <p:spPr>
          <a:xfrm>
            <a:off x="514350" y="3209330"/>
            <a:ext cx="3986213" cy="308967"/>
          </a:xfrm>
          <a:prstGeom prst="rect">
            <a:avLst/>
          </a:prstGeom>
          <a:solidFill>
            <a:srgbClr val="F9F9F9"/>
          </a:solidFill>
          <a:ln/>
        </p:spPr>
      </p:sp>
      <p:sp>
        <p:nvSpPr>
          <p:cNvPr id="29" name="Text 24"/>
          <p:cNvSpPr/>
          <p:nvPr/>
        </p:nvSpPr>
        <p:spPr>
          <a:xfrm>
            <a:off x="2701063" y="3266480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7F8C8D"/>
                </a:solidFill>
              </a:rPr>
              <a:t>عدو خارجي</a:t>
            </a:r>
            <a:endParaRPr lang="en-US" sz="1050" dirty="0"/>
          </a:p>
        </p:txBody>
      </p:sp>
      <p:sp>
        <p:nvSpPr>
          <p:cNvPr id="30" name="Text 25"/>
          <p:cNvSpPr/>
          <p:nvPr/>
        </p:nvSpPr>
        <p:spPr>
          <a:xfrm>
            <a:off x="571500" y="3266480"/>
            <a:ext cx="17423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E74C3C"/>
                </a:solidFill>
              </a:rPr>
              <a:t>خيانة داخلية</a:t>
            </a:r>
            <a:endParaRPr lang="en-US" sz="987" dirty="0"/>
          </a:p>
        </p:txBody>
      </p:sp>
      <p:sp>
        <p:nvSpPr>
          <p:cNvPr id="31" name="Shape 26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Shape 27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3" name="Text 28"/>
          <p:cNvSpPr/>
          <p:nvPr/>
        </p:nvSpPr>
        <p:spPr>
          <a:xfrm>
            <a:off x="6855879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4" name="Text 29"/>
          <p:cNvSpPr/>
          <p:nvPr/>
        </p:nvSpPr>
        <p:spPr>
          <a:xfrm>
            <a:off x="428625" y="4754166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16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687586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801886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577399" y="321469"/>
            <a:ext cx="3137976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التحرر من الحسد الداخلي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57313" y="916186"/>
            <a:ext cx="6429375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377" dirty="0">
                <a:solidFill>
                  <a:srgbClr val="1E3A5F"/>
                </a:solidFill>
              </a:rPr>
              <a:t>الشفاء من الحسد الداخلي لا يعني قمع الشعور، بل تحويله من طاقة هدم إلى طاقة بناء عبر ثلاث خطوات روحية:</a:t>
            </a:r>
            <a:endParaRPr lang="en-US" sz="1377" dirty="0"/>
          </a:p>
        </p:txBody>
      </p:sp>
      <p:sp>
        <p:nvSpPr>
          <p:cNvPr id="8" name="Shape 4"/>
          <p:cNvSpPr/>
          <p:nvPr/>
        </p:nvSpPr>
        <p:spPr>
          <a:xfrm>
            <a:off x="6010266" y="1616273"/>
            <a:ext cx="2705109" cy="2132409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224731" y="1509117"/>
            <a:ext cx="285750" cy="285750"/>
          </a:xfrm>
          <a:prstGeom prst="ellipse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224731" y="1509117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1</a:t>
            </a:r>
            <a:endParaRPr lang="en-US" sz="987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688" y="1871663"/>
            <a:ext cx="401836" cy="3571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57965" y="2375297"/>
            <a:ext cx="2019281" cy="330398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E3A5F"/>
                </a:solidFill>
              </a:rPr>
              <a:t>الاعتراف والقبول</a:t>
            </a:r>
            <a:endParaRPr lang="en-US" sz="1397" dirty="0"/>
          </a:p>
        </p:txBody>
      </p:sp>
      <p:sp>
        <p:nvSpPr>
          <p:cNvPr id="13" name="Text 8"/>
          <p:cNvSpPr/>
          <p:nvPr/>
        </p:nvSpPr>
        <p:spPr>
          <a:xfrm>
            <a:off x="6105534" y="2777133"/>
            <a:ext cx="2524116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توقف عن جلد ذاتك. اعترف بضعفك البشري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 وقل: 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"يا رب، أنا أشعر بهذا الضعف، فارحمني</a:t>
            </a:r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 واشفني"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3224231" y="1616273"/>
            <a:ext cx="2709853" cy="211812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436269" y="1509117"/>
            <a:ext cx="285750" cy="285750"/>
          </a:xfrm>
          <a:prstGeom prst="ellipse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4436269" y="1509117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2</a:t>
            </a:r>
            <a:endParaRPr lang="en-US" sz="987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02" y="1871663"/>
            <a:ext cx="446484" cy="35718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567605" y="2375297"/>
            <a:ext cx="2023104" cy="330398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E3A5F"/>
                </a:solidFill>
              </a:rPr>
              <a:t>الدعاء للمحسود</a:t>
            </a:r>
            <a:endParaRPr lang="en-US" sz="1397" dirty="0"/>
          </a:p>
        </p:txBody>
      </p:sp>
      <p:sp>
        <p:nvSpPr>
          <p:cNvPr id="19" name="Text 13"/>
          <p:cNvSpPr/>
          <p:nvPr/>
        </p:nvSpPr>
        <p:spPr>
          <a:xfrm>
            <a:off x="3374306" y="2777133"/>
            <a:ext cx="2409676" cy="621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الدواء المُر ولكنه الشافي. ادعُ له بصدق: 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"اللهم بارك له وزده"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.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هذا يكسر كبرياء النفس ويطفئ نار الغيرة.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428625" y="1616273"/>
            <a:ext cx="2714625" cy="2118122"/>
          </a:xfrm>
          <a:prstGeom prst="rect">
            <a:avLst/>
          </a:prstGeom>
          <a:solidFill>
            <a:srgbClr val="FFFFFF"/>
          </a:solidFill>
          <a:ln w="9144">
            <a:solidFill>
              <a:srgbClr val="D4AF37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38291" y="1509117"/>
            <a:ext cx="285750" cy="285750"/>
          </a:xfrm>
          <a:prstGeom prst="ellipse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1638291" y="1509117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3</a:t>
            </a:r>
            <a:endParaRPr lang="en-US" sz="987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248" y="1871663"/>
            <a:ext cx="401836" cy="3571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67702" y="2375297"/>
            <a:ext cx="2026927" cy="330398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E3A5F"/>
                </a:solidFill>
              </a:rPr>
              <a:t>سؤال المعطي</a:t>
            </a:r>
            <a:endParaRPr lang="en-US" sz="1397" dirty="0"/>
          </a:p>
        </p:txBody>
      </p:sp>
      <p:sp>
        <p:nvSpPr>
          <p:cNvPr id="25" name="Text 18"/>
          <p:cNvSpPr/>
          <p:nvPr/>
        </p:nvSpPr>
        <p:spPr>
          <a:xfrm>
            <a:off x="514322" y="2777133"/>
            <a:ext cx="2533659" cy="621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بدلاً من مراقبة نعمة المخلوق المحدودة،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 اتجه إلى خزائن الخالق التي لا تنفد.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D4AF37"/>
                </a:solidFill>
              </a:rPr>
              <a:t>"وَاسْأَلُوا اللَّهَ مِن فَضْلِهِ"</a:t>
            </a:r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.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0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8" name="Text 21"/>
          <p:cNvSpPr/>
          <p:nvPr/>
        </p:nvSpPr>
        <p:spPr>
          <a:xfrm>
            <a:off x="6855879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9" name="Text 22"/>
          <p:cNvSpPr/>
          <p:nvPr/>
        </p:nvSpPr>
        <p:spPr>
          <a:xfrm>
            <a:off x="428625" y="4754166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17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73311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4934852" y="321469"/>
            <a:ext cx="3637648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الحماية المستمرة - حالة وجود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1390" y="1037630"/>
            <a:ext cx="5021219" cy="735806"/>
          </a:xfrm>
          <a:prstGeom prst="rect">
            <a:avLst/>
          </a:prstGeom>
          <a:noFill/>
          <a:ln/>
        </p:spPr>
        <p:txBody>
          <a:bodyPr wrap="square" lIns="0" tIns="0" rIns="0" bIns="102108" rtlCol="0" anchor="t">
            <a:spAutoFit/>
          </a:bodyPr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التحصين ليس 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D4AF37"/>
                </a:solidFill>
              </a:rPr>
              <a:t>"معطفاً"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 ترتديه فقط عند الخوف أو الخروج،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
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 بل هو 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D4AF37"/>
                </a:solidFill>
              </a:rPr>
              <a:t>"جلدك"</a:t>
            </a:r>
            <a:pPr algn="ctr" indent="0" marL="0">
              <a:lnSpc>
                <a:spcPts val="25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 الذي تعيش به وتتنفس من خلاله.</a:t>
            </a:r>
            <a:endParaRPr lang="en-US" sz="1595" dirty="0"/>
          </a:p>
        </p:txBody>
      </p:sp>
      <p:sp>
        <p:nvSpPr>
          <p:cNvPr id="8" name="Shape 4"/>
          <p:cNvSpPr/>
          <p:nvPr/>
        </p:nvSpPr>
        <p:spPr>
          <a:xfrm>
            <a:off x="6067416" y="1916311"/>
            <a:ext cx="2647959" cy="164306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 rot="2700000">
            <a:off x="7146150" y="1759148"/>
            <a:ext cx="500063" cy="483989"/>
          </a:xfrm>
          <a:prstGeom prst="rect">
            <a:avLst/>
          </a:prstGeom>
          <a:solidFill>
            <a:srgbClr val="D4AF37"/>
          </a:solidFill>
          <a:ln w="18288">
            <a:solidFill>
              <a:srgbClr val="F5F5F0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10" y="1851124"/>
            <a:ext cx="337542" cy="30003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3322" y="2400300"/>
            <a:ext cx="1105719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الوضوء الدائم</a:t>
            </a:r>
            <a:endParaRPr lang="en-US" sz="1397" dirty="0"/>
          </a:p>
        </p:txBody>
      </p:sp>
      <p:sp>
        <p:nvSpPr>
          <p:cNvPr id="12" name="Text 7"/>
          <p:cNvSpPr/>
          <p:nvPr/>
        </p:nvSpPr>
        <p:spPr>
          <a:xfrm>
            <a:off x="6162684" y="2744986"/>
            <a:ext cx="24669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الدرع المادي. الوضوء ليس للصلاة فقط، بل هو حالة طهارة مستمرة تطفئ نار الحسد وتمنع اختراق الشياطين.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3252806" y="1916311"/>
            <a:ext cx="2652703" cy="164306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 rot="2700000">
            <a:off x="4329113" y="1759148"/>
            <a:ext cx="500063" cy="483989"/>
          </a:xfrm>
          <a:prstGeom prst="rect">
            <a:avLst/>
          </a:prstGeom>
          <a:solidFill>
            <a:srgbClr val="D4AF37"/>
          </a:solidFill>
          <a:ln w="18288">
            <a:solidFill>
              <a:srgbClr val="F5F5F0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620" y="1851124"/>
            <a:ext cx="375047" cy="30003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026284" y="2400300"/>
            <a:ext cx="1105719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الذكر التلقائي</a:t>
            </a:r>
            <a:endParaRPr lang="en-US" sz="1397" dirty="0"/>
          </a:p>
        </p:txBody>
      </p:sp>
      <p:sp>
        <p:nvSpPr>
          <p:cNvPr id="17" name="Text 11"/>
          <p:cNvSpPr/>
          <p:nvPr/>
        </p:nvSpPr>
        <p:spPr>
          <a:xfrm>
            <a:off x="3343275" y="2744986"/>
            <a:ext cx="24717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الدرع اللفظي. عندما يصبح الذكر مثل التنفس، يخرج تلقائياً مع كل زفير وشهيق، مشكلاً هالة نورانية لا تنقطع.</a:t>
            </a:r>
            <a:endParaRPr lang="en-US" sz="1050" dirty="0"/>
          </a:p>
        </p:txBody>
      </p:sp>
      <p:sp>
        <p:nvSpPr>
          <p:cNvPr id="18" name="Shape 12"/>
          <p:cNvSpPr/>
          <p:nvPr/>
        </p:nvSpPr>
        <p:spPr>
          <a:xfrm>
            <a:off x="428625" y="1916311"/>
            <a:ext cx="2657475" cy="1643063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40000"/>
              </a:srgbClr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 rot="2700000">
            <a:off x="1502559" y="1759148"/>
            <a:ext cx="500063" cy="483989"/>
          </a:xfrm>
          <a:prstGeom prst="rect">
            <a:avLst/>
          </a:prstGeom>
          <a:solidFill>
            <a:srgbClr val="D4AF37"/>
          </a:solidFill>
          <a:ln w="18288">
            <a:solidFill>
              <a:srgbClr val="F5F5F0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2572" y="1851124"/>
            <a:ext cx="300038" cy="30003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25628" y="2400300"/>
            <a:ext cx="1053926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اليقين القلبي</a:t>
            </a:r>
            <a:endParaRPr lang="en-US" sz="1397" dirty="0"/>
          </a:p>
        </p:txBody>
      </p:sp>
      <p:sp>
        <p:nvSpPr>
          <p:cNvPr id="22" name="Text 15"/>
          <p:cNvSpPr/>
          <p:nvPr/>
        </p:nvSpPr>
        <p:spPr>
          <a:xfrm>
            <a:off x="514322" y="2744986"/>
            <a:ext cx="247650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الدرع العقدي. الإيمان الراسخ بأن "الله خيرٌ حافظاً" يجعل الخوف يتلاشى، ومع تلاشي الخوف تُغلق ثغرات الهالة.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842963" y="4180880"/>
            <a:ext cx="7458075" cy="394692"/>
          </a:xfrm>
          <a:prstGeom prst="rect">
            <a:avLst/>
          </a:prstGeom>
          <a:solidFill>
            <a:srgbClr val="000000">
              <a:alpha val="20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8265319" y="4180880"/>
            <a:ext cx="35719" cy="39469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5" name="Shape 18"/>
          <p:cNvSpPr/>
          <p:nvPr/>
        </p:nvSpPr>
        <p:spPr>
          <a:xfrm>
            <a:off x="842963" y="4180880"/>
            <a:ext cx="35719" cy="39469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6" name="Text 19"/>
          <p:cNvSpPr/>
          <p:nvPr/>
        </p:nvSpPr>
        <p:spPr>
          <a:xfrm>
            <a:off x="842963" y="4180880"/>
            <a:ext cx="7458075" cy="394692"/>
          </a:xfrm>
          <a:prstGeom prst="rect">
            <a:avLst/>
          </a:prstGeom>
          <a:noFill/>
          <a:ln/>
        </p:spPr>
        <p:txBody>
          <a:bodyPr wrap="square" lIns="255143" tIns="85090" rIns="255143" bIns="8509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77" dirty="0">
                <a:solidFill>
                  <a:srgbClr val="F5F5F0"/>
                </a:solidFill>
              </a:rPr>
              <a:t>"في هذه الحالة.. سهم الحسد يرتطم بالدرع ويسقط، دون أن تشعر به أصلاً"</a:t>
            </a:r>
            <a:endParaRPr lang="en-US" sz="1377" dirty="0"/>
          </a:p>
        </p:txBody>
      </p:sp>
      <p:sp>
        <p:nvSpPr>
          <p:cNvPr id="27" name="Shape 20"/>
          <p:cNvSpPr/>
          <p:nvPr/>
        </p:nvSpPr>
        <p:spPr>
          <a:xfrm>
            <a:off x="142875" y="4704159"/>
            <a:ext cx="8858250" cy="29646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8" name="Shape 21"/>
          <p:cNvSpPr/>
          <p:nvPr/>
        </p:nvSpPr>
        <p:spPr>
          <a:xfrm>
            <a:off x="142875" y="4704159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2"/>
          <p:cNvSpPr/>
          <p:nvPr/>
        </p:nvSpPr>
        <p:spPr>
          <a:xfrm>
            <a:off x="6855879" y="4768453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0" name="Text 23"/>
          <p:cNvSpPr/>
          <p:nvPr/>
        </p:nvSpPr>
        <p:spPr>
          <a:xfrm>
            <a:off x="428625" y="4768453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18</a:t>
            </a:r>
            <a:endParaRPr lang="en-US" sz="9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73311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5172382" y="321469"/>
            <a:ext cx="3542993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سكون القلب - ذروة التحصين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99157"/>
            <a:ext cx="289322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809894" y="1037630"/>
            <a:ext cx="3524213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"أَلَا بِذِكْرِ اللَّهِ تَطْمَئِنُّ الْقُلُوبُ"</a:t>
            </a:r>
            <a:endParaRPr lang="en-US" sz="2121" dirty="0"/>
          </a:p>
        </p:txBody>
      </p:sp>
      <p:sp>
        <p:nvSpPr>
          <p:cNvPr id="8" name="Shape 4"/>
          <p:cNvSpPr/>
          <p:nvPr/>
        </p:nvSpPr>
        <p:spPr>
          <a:xfrm>
            <a:off x="3857625" y="1746647"/>
            <a:ext cx="1428750" cy="1428750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8" y="2105620"/>
            <a:ext cx="428625" cy="4286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31782" y="2664619"/>
            <a:ext cx="108043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القلب المطمئن</a:t>
            </a:r>
            <a:endParaRPr lang="en-US" sz="1193" dirty="0"/>
          </a:p>
        </p:txBody>
      </p:sp>
      <p:sp>
        <p:nvSpPr>
          <p:cNvPr id="11" name="Shape 6"/>
          <p:cNvSpPr/>
          <p:nvPr/>
        </p:nvSpPr>
        <p:spPr>
          <a:xfrm>
            <a:off x="785813" y="1532334"/>
            <a:ext cx="2143125" cy="872598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12" name="Shape 7"/>
          <p:cNvSpPr/>
          <p:nvPr/>
        </p:nvSpPr>
        <p:spPr>
          <a:xfrm>
            <a:off x="785813" y="1532334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13" name="Shape 8"/>
          <p:cNvSpPr/>
          <p:nvPr/>
        </p:nvSpPr>
        <p:spPr>
          <a:xfrm>
            <a:off x="2900363" y="1532334"/>
            <a:ext cx="28575" cy="87259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4" name="Shape 9"/>
          <p:cNvSpPr/>
          <p:nvPr/>
        </p:nvSpPr>
        <p:spPr>
          <a:xfrm>
            <a:off x="785813" y="2397789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15" name="Shape 10"/>
          <p:cNvSpPr/>
          <p:nvPr/>
        </p:nvSpPr>
        <p:spPr>
          <a:xfrm>
            <a:off x="785813" y="1532334"/>
            <a:ext cx="7144" cy="872598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16" name="Text 11"/>
          <p:cNvSpPr/>
          <p:nvPr/>
        </p:nvSpPr>
        <p:spPr>
          <a:xfrm>
            <a:off x="871538" y="1618059"/>
            <a:ext cx="1971675" cy="269677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الثقة المطلقة</a:t>
            </a:r>
            <a:endParaRPr lang="en-US" sz="1193" dirty="0"/>
          </a:p>
        </p:txBody>
      </p:sp>
      <p:sp>
        <p:nvSpPr>
          <p:cNvPr id="17" name="Text 12"/>
          <p:cNvSpPr/>
          <p:nvPr/>
        </p:nvSpPr>
        <p:spPr>
          <a:xfrm>
            <a:off x="871538" y="1944886"/>
            <a:ext cx="1971675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اليقين بأن الله هو المدبر، فلا يقلق من تدبير البشر ولا يخاف من كيدهم.</a:t>
            </a:r>
            <a:endParaRPr lang="en-US" sz="942" dirty="0"/>
          </a:p>
        </p:txBody>
      </p:sp>
      <p:sp>
        <p:nvSpPr>
          <p:cNvPr id="18" name="Shape 13"/>
          <p:cNvSpPr/>
          <p:nvPr/>
        </p:nvSpPr>
        <p:spPr>
          <a:xfrm>
            <a:off x="6215063" y="1532334"/>
            <a:ext cx="2143125" cy="105261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19" name="Shape 14"/>
          <p:cNvSpPr/>
          <p:nvPr/>
        </p:nvSpPr>
        <p:spPr>
          <a:xfrm>
            <a:off x="6215063" y="1532334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20" name="Shape 15"/>
          <p:cNvSpPr/>
          <p:nvPr/>
        </p:nvSpPr>
        <p:spPr>
          <a:xfrm>
            <a:off x="8351044" y="1532334"/>
            <a:ext cx="7144" cy="1052615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21" name="Shape 16"/>
          <p:cNvSpPr/>
          <p:nvPr/>
        </p:nvSpPr>
        <p:spPr>
          <a:xfrm>
            <a:off x="6215063" y="2577805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22" name="Shape 17"/>
          <p:cNvSpPr/>
          <p:nvPr/>
        </p:nvSpPr>
        <p:spPr>
          <a:xfrm>
            <a:off x="6215063" y="1532334"/>
            <a:ext cx="28575" cy="105261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3" name="Text 18"/>
          <p:cNvSpPr/>
          <p:nvPr/>
        </p:nvSpPr>
        <p:spPr>
          <a:xfrm>
            <a:off x="6300788" y="1618059"/>
            <a:ext cx="1971675" cy="269677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الرضا التام</a:t>
            </a:r>
            <a:endParaRPr lang="en-US" sz="1193" dirty="0"/>
          </a:p>
        </p:txBody>
      </p:sp>
      <p:sp>
        <p:nvSpPr>
          <p:cNvPr id="24" name="Text 19"/>
          <p:cNvSpPr/>
          <p:nvPr/>
        </p:nvSpPr>
        <p:spPr>
          <a:xfrm>
            <a:off x="6300788" y="1944886"/>
            <a:ext cx="1971675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الرضا بما قسم الله يغلق باب "التطلع" لما في أيدي الناس، فيغلق باب الحسد.</a:t>
            </a:r>
            <a:endParaRPr lang="en-US" sz="942" dirty="0"/>
          </a:p>
        </p:txBody>
      </p:sp>
      <p:sp>
        <p:nvSpPr>
          <p:cNvPr id="25" name="Shape 20"/>
          <p:cNvSpPr/>
          <p:nvPr/>
        </p:nvSpPr>
        <p:spPr>
          <a:xfrm>
            <a:off x="785813" y="2337095"/>
            <a:ext cx="2143125" cy="1052615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785813" y="2337095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27" name="Shape 22"/>
          <p:cNvSpPr/>
          <p:nvPr/>
        </p:nvSpPr>
        <p:spPr>
          <a:xfrm>
            <a:off x="2900363" y="2337095"/>
            <a:ext cx="28575" cy="105261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8" name="Shape 23"/>
          <p:cNvSpPr/>
          <p:nvPr/>
        </p:nvSpPr>
        <p:spPr>
          <a:xfrm>
            <a:off x="785813" y="3382566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29" name="Shape 24"/>
          <p:cNvSpPr/>
          <p:nvPr/>
        </p:nvSpPr>
        <p:spPr>
          <a:xfrm>
            <a:off x="785813" y="2337095"/>
            <a:ext cx="7144" cy="1052615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30" name="Text 25"/>
          <p:cNvSpPr/>
          <p:nvPr/>
        </p:nvSpPr>
        <p:spPr>
          <a:xfrm>
            <a:off x="871538" y="2437107"/>
            <a:ext cx="1971675" cy="269677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عدم الالتفات</a:t>
            </a:r>
            <a:endParaRPr lang="en-US" sz="1193" dirty="0"/>
          </a:p>
        </p:txBody>
      </p:sp>
      <p:sp>
        <p:nvSpPr>
          <p:cNvPr id="31" name="Text 26"/>
          <p:cNvSpPr/>
          <p:nvPr/>
        </p:nvSpPr>
        <p:spPr>
          <a:xfrm>
            <a:off x="871538" y="2763934"/>
            <a:ext cx="1971675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السائر إلى الله لا يلتفت لنباح الكلاب ولا لعيون الحاسدين. تركيزه في الطريق فقط.</a:t>
            </a:r>
            <a:endParaRPr lang="en-US" sz="942" dirty="0"/>
          </a:p>
        </p:txBody>
      </p:sp>
      <p:sp>
        <p:nvSpPr>
          <p:cNvPr id="32" name="Shape 27"/>
          <p:cNvSpPr/>
          <p:nvPr/>
        </p:nvSpPr>
        <p:spPr>
          <a:xfrm>
            <a:off x="6215063" y="2517111"/>
            <a:ext cx="2143125" cy="872598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215063" y="2517111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34" name="Shape 29"/>
          <p:cNvSpPr/>
          <p:nvPr/>
        </p:nvSpPr>
        <p:spPr>
          <a:xfrm>
            <a:off x="8351044" y="2517111"/>
            <a:ext cx="7144" cy="872598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35" name="Shape 30"/>
          <p:cNvSpPr/>
          <p:nvPr/>
        </p:nvSpPr>
        <p:spPr>
          <a:xfrm>
            <a:off x="6215063" y="3382566"/>
            <a:ext cx="2143125" cy="7144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36" name="Shape 31"/>
          <p:cNvSpPr/>
          <p:nvPr/>
        </p:nvSpPr>
        <p:spPr>
          <a:xfrm>
            <a:off x="6215063" y="2517111"/>
            <a:ext cx="28575" cy="87259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7" name="Text 32"/>
          <p:cNvSpPr/>
          <p:nvPr/>
        </p:nvSpPr>
        <p:spPr>
          <a:xfrm>
            <a:off x="6300788" y="2617124"/>
            <a:ext cx="1971675" cy="269677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القوة الهادئة</a:t>
            </a:r>
            <a:endParaRPr lang="en-US" sz="1193" dirty="0"/>
          </a:p>
        </p:txBody>
      </p:sp>
      <p:sp>
        <p:nvSpPr>
          <p:cNvPr id="38" name="Text 33"/>
          <p:cNvSpPr/>
          <p:nvPr/>
        </p:nvSpPr>
        <p:spPr>
          <a:xfrm>
            <a:off x="6300788" y="2943951"/>
            <a:ext cx="1971675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السكون ليس ضعفاً، بل هو أعلى درجات القوة. الجبل لا يهتز للريح.</a:t>
            </a:r>
            <a:endParaRPr lang="en-US" sz="942" dirty="0"/>
          </a:p>
        </p:txBody>
      </p:sp>
      <p:sp>
        <p:nvSpPr>
          <p:cNvPr id="39" name="Shape 34"/>
          <p:cNvSpPr/>
          <p:nvPr/>
        </p:nvSpPr>
        <p:spPr>
          <a:xfrm>
            <a:off x="142875" y="4647009"/>
            <a:ext cx="8858250" cy="35361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42875" y="4647009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6"/>
          <p:cNvSpPr/>
          <p:nvPr/>
        </p:nvSpPr>
        <p:spPr>
          <a:xfrm>
            <a:off x="6855879" y="473987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42" name="Text 37"/>
          <p:cNvSpPr/>
          <p:nvPr/>
        </p:nvSpPr>
        <p:spPr>
          <a:xfrm>
            <a:off x="428625" y="4739878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19</a:t>
            </a:r>
            <a:endParaRPr lang="en-US" sz="9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5725" y="85725"/>
            <a:ext cx="89725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85725" y="851892"/>
            <a:ext cx="89725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335070" y="264319"/>
            <a:ext cx="343745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إعادة بناء الإنسان بعد التحرر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42007"/>
            <a:ext cx="289322" cy="257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143375" y="1573411"/>
            <a:ext cx="857250" cy="21431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8" name="Text 4"/>
          <p:cNvSpPr/>
          <p:nvPr/>
        </p:nvSpPr>
        <p:spPr>
          <a:xfrm>
            <a:off x="1357313" y="937617"/>
            <a:ext cx="6429375" cy="657225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الشفاء ليس مجرد زوال للألم، بل هو </a:t>
            </a:r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ولادة نسخة جديدة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من الإنسان، تقوم على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ثلاثة أعمدة راسخة:</a:t>
            </a:r>
            <a:endParaRPr lang="en-US" sz="1486" dirty="0"/>
          </a:p>
        </p:txBody>
      </p:sp>
      <p:sp>
        <p:nvSpPr>
          <p:cNvPr id="9" name="Shape 5"/>
          <p:cNvSpPr/>
          <p:nvPr/>
        </p:nvSpPr>
        <p:spPr>
          <a:xfrm>
            <a:off x="6053128" y="1651992"/>
            <a:ext cx="2790834" cy="2027011"/>
          </a:xfrm>
          <a:prstGeom prst="rect">
            <a:avLst/>
          </a:prstGeom>
          <a:solidFill>
            <a:srgbClr val="FFFFFF"/>
          </a:solidFill>
          <a:ln w="18288">
            <a:solidFill>
              <a:srgbClr val="1A472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072188" y="1651992"/>
            <a:ext cx="2771775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11" name="Shape 7"/>
          <p:cNvSpPr/>
          <p:nvPr/>
        </p:nvSpPr>
        <p:spPr>
          <a:xfrm>
            <a:off x="6072188" y="2436019"/>
            <a:ext cx="2771775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059" y="1764506"/>
            <a:ext cx="250031" cy="2857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856186" y="2127052"/>
            <a:ext cx="1203806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السيادة الداخلية</a:t>
            </a:r>
            <a:endParaRPr lang="en-US" sz="1295" dirty="0"/>
          </a:p>
        </p:txBody>
      </p:sp>
      <p:sp>
        <p:nvSpPr>
          <p:cNvPr id="14" name="Text 9"/>
          <p:cNvSpPr/>
          <p:nvPr/>
        </p:nvSpPr>
        <p:spPr>
          <a:xfrm>
            <a:off x="6266855" y="2511028"/>
            <a:ext cx="23824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أنت سيد مشاعرك وقراراتك. لا تسمح</a:t>
            </a:r>
            <a:endParaRPr lang="en-US" sz="1159" dirty="0"/>
          </a:p>
        </p:txBody>
      </p:sp>
      <p:sp>
        <p:nvSpPr>
          <p:cNvPr id="15" name="Text 10"/>
          <p:cNvSpPr/>
          <p:nvPr/>
        </p:nvSpPr>
        <p:spPr>
          <a:xfrm>
            <a:off x="6330786" y="2762483"/>
            <a:ext cx="225457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لنظرات الآخرين أو كلماتهم أن تحدد</a:t>
            </a:r>
            <a:endParaRPr lang="en-US" sz="1159" dirty="0"/>
          </a:p>
        </p:txBody>
      </p:sp>
      <p:sp>
        <p:nvSpPr>
          <p:cNvPr id="16" name="Text 11"/>
          <p:cNvSpPr/>
          <p:nvPr/>
        </p:nvSpPr>
        <p:spPr>
          <a:xfrm>
            <a:off x="6959380" y="3013937"/>
            <a:ext cx="99739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حالتك المزاجية.</a:t>
            </a:r>
            <a:endParaRPr lang="en-US" sz="1159" dirty="0"/>
          </a:p>
        </p:txBody>
      </p:sp>
      <p:sp>
        <p:nvSpPr>
          <p:cNvPr id="17" name="Text 12"/>
          <p:cNvSpPr/>
          <p:nvPr/>
        </p:nvSpPr>
        <p:spPr>
          <a:xfrm>
            <a:off x="6129338" y="3290395"/>
            <a:ext cx="2657475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"الفاعل لا المفعول به"</a:t>
            </a:r>
            <a:endParaRPr lang="en-US" sz="1193" dirty="0"/>
          </a:p>
        </p:txBody>
      </p:sp>
      <p:sp>
        <p:nvSpPr>
          <p:cNvPr id="18" name="Shape 13"/>
          <p:cNvSpPr/>
          <p:nvPr/>
        </p:nvSpPr>
        <p:spPr>
          <a:xfrm>
            <a:off x="3186113" y="1651992"/>
            <a:ext cx="2800350" cy="2027011"/>
          </a:xfrm>
          <a:prstGeom prst="rect">
            <a:avLst/>
          </a:prstGeom>
          <a:solidFill>
            <a:srgbClr val="FFFFFF"/>
          </a:solidFill>
          <a:ln w="18288">
            <a:solidFill>
              <a:srgbClr val="1A472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195656" y="1651992"/>
            <a:ext cx="2781291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20" name="Shape 15"/>
          <p:cNvSpPr/>
          <p:nvPr/>
        </p:nvSpPr>
        <p:spPr>
          <a:xfrm>
            <a:off x="3195656" y="2436019"/>
            <a:ext cx="2781291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581" y="1764506"/>
            <a:ext cx="321469" cy="28575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3942429" y="2127052"/>
            <a:ext cx="1287745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الاستحقاق الإلهي</a:t>
            </a:r>
            <a:endParaRPr lang="en-US" sz="1295" dirty="0"/>
          </a:p>
        </p:txBody>
      </p:sp>
      <p:sp>
        <p:nvSpPr>
          <p:cNvPr id="23" name="Text 17"/>
          <p:cNvSpPr/>
          <p:nvPr/>
        </p:nvSpPr>
        <p:spPr>
          <a:xfrm>
            <a:off x="3393811" y="2511028"/>
            <a:ext cx="238495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قيمتك مستمدة من نفخة الروح الإلهية</a:t>
            </a:r>
            <a:endParaRPr lang="en-US" sz="1159" dirty="0"/>
          </a:p>
        </p:txBody>
      </p:sp>
      <p:sp>
        <p:nvSpPr>
          <p:cNvPr id="24" name="Text 18"/>
          <p:cNvSpPr/>
          <p:nvPr/>
        </p:nvSpPr>
        <p:spPr>
          <a:xfrm>
            <a:off x="3274265" y="2762483"/>
            <a:ext cx="262404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فيك، وليست سلعة تُشترى بمدح الناس أو</a:t>
            </a:r>
            <a:endParaRPr lang="en-US" sz="1159" dirty="0"/>
          </a:p>
        </p:txBody>
      </p:sp>
      <p:sp>
        <p:nvSpPr>
          <p:cNvPr id="25" name="Text 19"/>
          <p:cNvSpPr/>
          <p:nvPr/>
        </p:nvSpPr>
        <p:spPr>
          <a:xfrm>
            <a:off x="4232253" y="3013937"/>
            <a:ext cx="70806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تُباع بذمهم.</a:t>
            </a:r>
            <a:endParaRPr lang="en-US" sz="1159" dirty="0"/>
          </a:p>
        </p:txBody>
      </p:sp>
      <p:sp>
        <p:nvSpPr>
          <p:cNvPr id="26" name="Text 20"/>
          <p:cNvSpPr/>
          <p:nvPr/>
        </p:nvSpPr>
        <p:spPr>
          <a:xfrm>
            <a:off x="3252806" y="3290395"/>
            <a:ext cx="2666991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"مكتفٍ بالله"</a:t>
            </a:r>
            <a:endParaRPr lang="en-US" sz="1193" dirty="0"/>
          </a:p>
        </p:txBody>
      </p:sp>
      <p:sp>
        <p:nvSpPr>
          <p:cNvPr id="27" name="Shape 21"/>
          <p:cNvSpPr/>
          <p:nvPr/>
        </p:nvSpPr>
        <p:spPr>
          <a:xfrm>
            <a:off x="300065" y="1651992"/>
            <a:ext cx="2809866" cy="2027011"/>
          </a:xfrm>
          <a:prstGeom prst="rect">
            <a:avLst/>
          </a:prstGeom>
          <a:solidFill>
            <a:srgbClr val="FFFFFF"/>
          </a:solidFill>
          <a:ln w="18288">
            <a:solidFill>
              <a:srgbClr val="1A472A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300010" y="1651992"/>
            <a:ext cx="2790834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29" name="Shape 23"/>
          <p:cNvSpPr/>
          <p:nvPr/>
        </p:nvSpPr>
        <p:spPr>
          <a:xfrm>
            <a:off x="300010" y="2436019"/>
            <a:ext cx="2790834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566" y="1764506"/>
            <a:ext cx="285750" cy="28575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080129" y="2127052"/>
            <a:ext cx="1230595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الرسالة والتركيز</a:t>
            </a:r>
            <a:endParaRPr lang="en-US" sz="1295" dirty="0"/>
          </a:p>
        </p:txBody>
      </p:sp>
      <p:sp>
        <p:nvSpPr>
          <p:cNvPr id="32" name="Text 25"/>
          <p:cNvSpPr/>
          <p:nvPr/>
        </p:nvSpPr>
        <p:spPr>
          <a:xfrm>
            <a:off x="455777" y="2511028"/>
            <a:ext cx="247927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تحويل الطاقة من "الدفاع والخوف" إلى</a:t>
            </a:r>
            <a:endParaRPr lang="en-US" sz="1159" dirty="0"/>
          </a:p>
        </p:txBody>
      </p:sp>
      <p:sp>
        <p:nvSpPr>
          <p:cNvPr id="33" name="Text 26"/>
          <p:cNvSpPr/>
          <p:nvPr/>
        </p:nvSpPr>
        <p:spPr>
          <a:xfrm>
            <a:off x="399101" y="2762483"/>
            <a:ext cx="259262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"البناء والإنجاز". عينك على هدفك، لا على</a:t>
            </a:r>
            <a:endParaRPr lang="en-US" sz="1159" dirty="0"/>
          </a:p>
        </p:txBody>
      </p:sp>
      <p:sp>
        <p:nvSpPr>
          <p:cNvPr id="34" name="Text 27"/>
          <p:cNvSpPr/>
          <p:nvPr/>
        </p:nvSpPr>
        <p:spPr>
          <a:xfrm>
            <a:off x="1336914" y="3013937"/>
            <a:ext cx="71699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من يراقبك.</a:t>
            </a:r>
            <a:endParaRPr lang="en-US" sz="1159" dirty="0"/>
          </a:p>
        </p:txBody>
      </p:sp>
      <p:sp>
        <p:nvSpPr>
          <p:cNvPr id="35" name="Text 28"/>
          <p:cNvSpPr/>
          <p:nvPr/>
        </p:nvSpPr>
        <p:spPr>
          <a:xfrm>
            <a:off x="357160" y="3290395"/>
            <a:ext cx="2676534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"مشغول بالبناء"</a:t>
            </a:r>
            <a:endParaRPr lang="en-US" sz="1193" dirty="0"/>
          </a:p>
        </p:txBody>
      </p:sp>
      <p:sp>
        <p:nvSpPr>
          <p:cNvPr id="36" name="Shape 29"/>
          <p:cNvSpPr/>
          <p:nvPr/>
        </p:nvSpPr>
        <p:spPr>
          <a:xfrm>
            <a:off x="300038" y="3679003"/>
            <a:ext cx="8543925" cy="348258"/>
          </a:xfrm>
          <a:prstGeom prst="rect">
            <a:avLst/>
          </a:prstGeom>
          <a:solidFill>
            <a:srgbClr val="D4AF37">
              <a:alpha val="10000"/>
            </a:srgbClr>
          </a:solidFill>
          <a:ln/>
        </p:spPr>
      </p:sp>
      <p:sp>
        <p:nvSpPr>
          <p:cNvPr id="37" name="Shape 30"/>
          <p:cNvSpPr/>
          <p:nvPr/>
        </p:nvSpPr>
        <p:spPr>
          <a:xfrm>
            <a:off x="300038" y="3679003"/>
            <a:ext cx="35719" cy="348258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38" name="Text 31"/>
          <p:cNvSpPr/>
          <p:nvPr/>
        </p:nvSpPr>
        <p:spPr>
          <a:xfrm>
            <a:off x="300038" y="3679003"/>
            <a:ext cx="8543925" cy="348258"/>
          </a:xfrm>
          <a:prstGeom prst="rect">
            <a:avLst/>
          </a:prstGeom>
          <a:noFill/>
          <a:ln/>
        </p:spPr>
        <p:txBody>
          <a:bodyPr wrap="square" lIns="136017" tIns="68072" rIns="136017" bIns="68072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لم تعد "ضحية" تنتظر الحماية.. بل أصبحت "بناءً" شامخاً يصعب اختراقه.</a:t>
            </a:r>
            <a:endParaRPr lang="en-US" sz="1269" dirty="0"/>
          </a:p>
        </p:txBody>
      </p:sp>
      <p:sp>
        <p:nvSpPr>
          <p:cNvPr id="39" name="Shape 32"/>
          <p:cNvSpPr/>
          <p:nvPr/>
        </p:nvSpPr>
        <p:spPr>
          <a:xfrm>
            <a:off x="85725" y="4789884"/>
            <a:ext cx="8972550" cy="26789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Shape 33"/>
          <p:cNvSpPr/>
          <p:nvPr/>
        </p:nvSpPr>
        <p:spPr>
          <a:xfrm>
            <a:off x="85725" y="4789884"/>
            <a:ext cx="89725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1" name="Text 34"/>
          <p:cNvSpPr/>
          <p:nvPr/>
        </p:nvSpPr>
        <p:spPr>
          <a:xfrm>
            <a:off x="6984467" y="4839891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42" name="Text 35"/>
          <p:cNvSpPr/>
          <p:nvPr/>
        </p:nvSpPr>
        <p:spPr>
          <a:xfrm>
            <a:off x="300038" y="4839891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20</a:t>
            </a:r>
            <a:endParaRPr lang="en-US" sz="94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440440" y="321469"/>
            <a:ext cx="3132060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العيش بلا خوف من الناس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321469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57313" y="951905"/>
            <a:ext cx="6429375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علامة الشفاء التام هي استعادة </a:t>
            </a:r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"حق تقرير المصير"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النفسي، والتحرر من سجن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"ماذا سيقولون؟".</a:t>
            </a:r>
            <a:endParaRPr lang="en-US" sz="1486" dirty="0"/>
          </a:p>
        </p:txBody>
      </p:sp>
      <p:sp>
        <p:nvSpPr>
          <p:cNvPr id="8" name="Shape 4"/>
          <p:cNvSpPr/>
          <p:nvPr/>
        </p:nvSpPr>
        <p:spPr>
          <a:xfrm>
            <a:off x="5962659" y="1716286"/>
            <a:ext cx="2609841" cy="2184174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962659" y="1716286"/>
            <a:ext cx="2609841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10" name="Shape 6"/>
          <p:cNvSpPr/>
          <p:nvPr/>
        </p:nvSpPr>
        <p:spPr>
          <a:xfrm>
            <a:off x="5962659" y="2500313"/>
            <a:ext cx="2609841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19" y="1828800"/>
            <a:ext cx="285750" cy="2857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79964" y="2191345"/>
            <a:ext cx="1175231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استقلالية القرار</a:t>
            </a:r>
            <a:endParaRPr lang="en-US" sz="1295" dirty="0"/>
          </a:p>
        </p:txBody>
      </p:sp>
      <p:sp>
        <p:nvSpPr>
          <p:cNvPr id="13" name="Text 8"/>
          <p:cNvSpPr/>
          <p:nvPr/>
        </p:nvSpPr>
        <p:spPr>
          <a:xfrm>
            <a:off x="6005522" y="2543175"/>
            <a:ext cx="2524116" cy="1257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لم تعد تسأل بخوف: "هل سيرضون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عني؟".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بل تسأل بثقة: </a:t>
            </a:r>
            <a:pPr algn="ctr" indent="0" marL="0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"هل هذا يرضي الله ثم</a:t>
            </a:r>
            <a:pPr algn="ctr" indent="0" marL="0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 يرضيني؟"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.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البوصلة عادت للداخل.</a:t>
            </a:r>
            <a:endParaRPr lang="en-US" sz="1159" dirty="0"/>
          </a:p>
        </p:txBody>
      </p:sp>
      <p:sp>
        <p:nvSpPr>
          <p:cNvPr id="14" name="Shape 9"/>
          <p:cNvSpPr/>
          <p:nvPr/>
        </p:nvSpPr>
        <p:spPr>
          <a:xfrm>
            <a:off x="3267094" y="1716286"/>
            <a:ext cx="2609841" cy="1932719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3267094" y="1716286"/>
            <a:ext cx="2609841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16" name="Shape 11"/>
          <p:cNvSpPr/>
          <p:nvPr/>
        </p:nvSpPr>
        <p:spPr>
          <a:xfrm>
            <a:off x="3267094" y="2500313"/>
            <a:ext cx="2609841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53" y="1828800"/>
            <a:ext cx="285750" cy="2857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966539" y="2191345"/>
            <a:ext cx="1210949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الحدود المقدسة</a:t>
            </a:r>
            <a:endParaRPr lang="en-US" sz="1295" dirty="0"/>
          </a:p>
        </p:txBody>
      </p:sp>
      <p:sp>
        <p:nvSpPr>
          <p:cNvPr id="19" name="Text 13"/>
          <p:cNvSpPr/>
          <p:nvPr/>
        </p:nvSpPr>
        <p:spPr>
          <a:xfrm>
            <a:off x="3309956" y="2543175"/>
            <a:ext cx="2524116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القدرة على قول </a:t>
            </a:r>
            <a:pPr algn="ctr" indent="0" marL="0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"لا"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دون شعور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بالذنب.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حياتك الخاصة "محراب مقدس" وليست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"حديقة عامة" مستباحة للجميع.</a:t>
            </a:r>
            <a:endParaRPr lang="en-US" sz="1159" dirty="0"/>
          </a:p>
        </p:txBody>
      </p:sp>
      <p:sp>
        <p:nvSpPr>
          <p:cNvPr id="20" name="Shape 14"/>
          <p:cNvSpPr/>
          <p:nvPr/>
        </p:nvSpPr>
        <p:spPr>
          <a:xfrm>
            <a:off x="571528" y="1716286"/>
            <a:ext cx="2609841" cy="1932719"/>
          </a:xfrm>
          <a:prstGeom prst="rect">
            <a:avLst/>
          </a:prstGeom>
          <a:solidFill>
            <a:srgbClr val="FFFFFF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71528" y="1716286"/>
            <a:ext cx="2609841" cy="81260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22" name="Shape 16"/>
          <p:cNvSpPr/>
          <p:nvPr/>
        </p:nvSpPr>
        <p:spPr>
          <a:xfrm>
            <a:off x="571528" y="2500313"/>
            <a:ext cx="2609841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7868" y="1828800"/>
            <a:ext cx="357188" cy="2857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47769" y="2191345"/>
            <a:ext cx="1057359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F5F5F0"/>
                </a:solidFill>
              </a:rPr>
              <a:t>سقوط الأقنعة</a:t>
            </a:r>
            <a:endParaRPr lang="en-US" sz="1295" dirty="0"/>
          </a:p>
        </p:txBody>
      </p:sp>
      <p:sp>
        <p:nvSpPr>
          <p:cNvPr id="25" name="Text 18"/>
          <p:cNvSpPr/>
          <p:nvPr/>
        </p:nvSpPr>
        <p:spPr>
          <a:xfrm>
            <a:off x="614390" y="2543175"/>
            <a:ext cx="2524116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لم تعد تمثل دور "المثالي" لتنال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الإعجاب.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
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أنت الآن </a:t>
            </a:r>
            <a:pPr algn="ctr" indent="0" marL="0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1A472A"/>
                </a:solidFill>
              </a:rPr>
              <a:t>حقيقي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، عفوي، ومتصالح مع</a:t>
            </a:r>
            <a:pPr algn="ctr" indent="0" marL="0">
              <a:lnSpc>
                <a:spcPts val="2000"/>
              </a:lnSpc>
              <a:buNone/>
            </a:pPr>
            <a:r>
              <a:rPr lang="en-US" sz="1159" dirty="0">
                <a:solidFill>
                  <a:srgbClr val="555555"/>
                </a:solidFill>
              </a:rPr>
              <a:t> بشريتك ونقصك.</a:t>
            </a:r>
            <a:endParaRPr lang="en-US" sz="1159" dirty="0"/>
          </a:p>
        </p:txBody>
      </p:sp>
      <p:sp>
        <p:nvSpPr>
          <p:cNvPr id="26" name="Shape 19"/>
          <p:cNvSpPr/>
          <p:nvPr/>
        </p:nvSpPr>
        <p:spPr>
          <a:xfrm>
            <a:off x="142875" y="4434483"/>
            <a:ext cx="8858250" cy="298252"/>
          </a:xfrm>
          <a:prstGeom prst="rect">
            <a:avLst/>
          </a:prstGeom>
          <a:solidFill>
            <a:srgbClr val="D4AF37">
              <a:alpha val="10000"/>
            </a:srgbClr>
          </a:solidFill>
          <a:ln/>
        </p:spPr>
      </p:sp>
      <p:sp>
        <p:nvSpPr>
          <p:cNvPr id="27" name="Shape 20"/>
          <p:cNvSpPr/>
          <p:nvPr/>
        </p:nvSpPr>
        <p:spPr>
          <a:xfrm>
            <a:off x="142875" y="4434483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8" name="Text 21"/>
          <p:cNvSpPr/>
          <p:nvPr/>
        </p:nvSpPr>
        <p:spPr>
          <a:xfrm>
            <a:off x="142875" y="4434483"/>
            <a:ext cx="8858250" cy="298252"/>
          </a:xfrm>
          <a:prstGeom prst="rect">
            <a:avLst/>
          </a:prstGeom>
          <a:noFill/>
          <a:ln/>
        </p:spPr>
        <p:txBody>
          <a:bodyPr wrap="none" lIns="34036" tIns="34036" rIns="34036" bIns="34036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1A472A"/>
                </a:solidFill>
              </a:rPr>
              <a:t>"الناس يحترمون القوي الذي يحترم نفسه، ويستبيحون الضعيف الذي يخافهم"</a:t>
            </a:r>
            <a:endParaRPr lang="en-US" sz="1269" dirty="0"/>
          </a:p>
        </p:txBody>
      </p:sp>
      <p:sp>
        <p:nvSpPr>
          <p:cNvPr id="29" name="Shape 22"/>
          <p:cNvSpPr/>
          <p:nvPr/>
        </p:nvSpPr>
        <p:spPr>
          <a:xfrm>
            <a:off x="142875" y="4732734"/>
            <a:ext cx="8858250" cy="26789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3"/>
          <p:cNvSpPr/>
          <p:nvPr/>
        </p:nvSpPr>
        <p:spPr>
          <a:xfrm>
            <a:off x="142875" y="4732734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1" name="Text 24"/>
          <p:cNvSpPr/>
          <p:nvPr/>
        </p:nvSpPr>
        <p:spPr>
          <a:xfrm>
            <a:off x="6713004" y="4782741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2" name="Text 25"/>
          <p:cNvSpPr/>
          <p:nvPr/>
        </p:nvSpPr>
        <p:spPr>
          <a:xfrm>
            <a:off x="571500" y="4782741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21</a:t>
            </a:r>
            <a:endParaRPr lang="en-US" sz="942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94742"/>
          </a:xfrm>
          <a:prstGeom prst="rect">
            <a:avLst/>
          </a:prstGeom>
          <a:solidFill>
            <a:srgbClr val="1A472A"/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28575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5891724" y="321469"/>
            <a:ext cx="2823651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الاستمتاع بالنعم بلا قلق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57313" y="1051917"/>
            <a:ext cx="642937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الغاية من التحصين ليست الاختباء في كهف الخوف، بل </a:t>
            </a:r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الخروج للحياة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والاستمتاع</a:t>
            </a:r>
            <a:pPr algn="ctr" indent="0" marL="0">
              <a:lnSpc>
                <a:spcPts val="2400"/>
              </a:lnSpc>
              <a:buNone/>
            </a:pPr>
            <a:r>
              <a:rPr lang="en-US" sz="1486" dirty="0">
                <a:solidFill>
                  <a:srgbClr val="1E3A5F"/>
                </a:solidFill>
              </a:rPr>
              <a:t> بفضل الله عبر ثلاثة مفاتيح:</a:t>
            </a:r>
            <a:endParaRPr lang="en-US" sz="1486" dirty="0"/>
          </a:p>
        </p:txBody>
      </p:sp>
      <p:sp>
        <p:nvSpPr>
          <p:cNvPr id="8" name="Shape 4"/>
          <p:cNvSpPr/>
          <p:nvPr/>
        </p:nvSpPr>
        <p:spPr>
          <a:xfrm>
            <a:off x="6572250" y="1866305"/>
            <a:ext cx="857250" cy="85725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856" y="2126159"/>
            <a:ext cx="300038" cy="3429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525704" y="2794992"/>
            <a:ext cx="950342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نسبة النعمة</a:t>
            </a:r>
            <a:endParaRPr lang="en-US" sz="1397" dirty="0"/>
          </a:p>
        </p:txBody>
      </p:sp>
      <p:sp>
        <p:nvSpPr>
          <p:cNvPr id="11" name="Text 6"/>
          <p:cNvSpPr/>
          <p:nvPr/>
        </p:nvSpPr>
        <p:spPr>
          <a:xfrm>
            <a:off x="6072188" y="3153966"/>
            <a:ext cx="18573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قل: "هذا من فضل ربي" لتنطفئ نار الغرور.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4143375" y="1866305"/>
            <a:ext cx="857250" cy="85725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119" y="2126159"/>
            <a:ext cx="385763" cy="3429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007532" y="2794992"/>
            <a:ext cx="1128936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الشكر العملي</a:t>
            </a:r>
            <a:endParaRPr lang="en-US" sz="1397" dirty="0"/>
          </a:p>
        </p:txBody>
      </p:sp>
      <p:sp>
        <p:nvSpPr>
          <p:cNvPr id="15" name="Text 9"/>
          <p:cNvSpPr/>
          <p:nvPr/>
        </p:nvSpPr>
        <p:spPr>
          <a:xfrm>
            <a:off x="3643313" y="3153966"/>
            <a:ext cx="18573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استعمل النعمة في طاعة ونفع الناس.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1714500" y="1866305"/>
            <a:ext cx="857250" cy="85725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D4AF37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675" y="2126159"/>
            <a:ext cx="342900" cy="3429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642951" y="2794992"/>
            <a:ext cx="1000348" cy="323255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472A"/>
                </a:solidFill>
              </a:rPr>
              <a:t>الزهد القلبي</a:t>
            </a:r>
            <a:endParaRPr lang="en-US" sz="1397" dirty="0"/>
          </a:p>
        </p:txBody>
      </p:sp>
      <p:sp>
        <p:nvSpPr>
          <p:cNvPr id="19" name="Text 12"/>
          <p:cNvSpPr/>
          <p:nvPr/>
        </p:nvSpPr>
        <p:spPr>
          <a:xfrm>
            <a:off x="1214438" y="3153966"/>
            <a:ext cx="18573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ضع النعمة في يدك واستمتع بامتنان.</a:t>
            </a:r>
            <a:endParaRPr lang="en-US" sz="1050" dirty="0"/>
          </a:p>
        </p:txBody>
      </p:sp>
      <p:sp>
        <p:nvSpPr>
          <p:cNvPr id="20" name="Shape 13"/>
          <p:cNvSpPr/>
          <p:nvPr/>
        </p:nvSpPr>
        <p:spPr>
          <a:xfrm>
            <a:off x="1371600" y="4055864"/>
            <a:ext cx="6400800" cy="405408"/>
          </a:xfrm>
          <a:prstGeom prst="roundRect">
            <a:avLst/>
          </a:prstGeom>
          <a:solidFill>
            <a:srgbClr val="1A472A"/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1371600" y="4055864"/>
            <a:ext cx="6400800" cy="405408"/>
          </a:xfrm>
          <a:prstGeom prst="rect">
            <a:avLst/>
          </a:prstGeom>
          <a:noFill/>
          <a:ln/>
        </p:spPr>
        <p:txBody>
          <a:bodyPr wrap="square" lIns="255143" tIns="85090" rIns="255143" bIns="8509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F5F5F0"/>
                </a:solidFill>
              </a:rPr>
              <a:t>"من جعل النعمة في يده استمتع بها، ومن جعلها في قلبه عذبته"</a:t>
            </a:r>
            <a:endParaRPr lang="en-US" sz="1269" dirty="0"/>
          </a:p>
        </p:txBody>
      </p:sp>
      <p:sp>
        <p:nvSpPr>
          <p:cNvPr id="22" name="Shape 15"/>
          <p:cNvSpPr/>
          <p:nvPr/>
        </p:nvSpPr>
        <p:spPr>
          <a:xfrm>
            <a:off x="142875" y="4604147"/>
            <a:ext cx="8858250" cy="39647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16"/>
          <p:cNvSpPr/>
          <p:nvPr/>
        </p:nvSpPr>
        <p:spPr>
          <a:xfrm>
            <a:off x="142875" y="4604147"/>
            <a:ext cx="8858250" cy="7144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24" name="Text 17"/>
          <p:cNvSpPr/>
          <p:nvPr/>
        </p:nvSpPr>
        <p:spPr>
          <a:xfrm>
            <a:off x="6713004" y="4718447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5" name="Text 18"/>
          <p:cNvSpPr/>
          <p:nvPr/>
        </p:nvSpPr>
        <p:spPr>
          <a:xfrm>
            <a:off x="571500" y="4718447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/>
                </a:solidFill>
              </a:rPr>
              <a:t>22</a:t>
            </a:r>
            <a:endParaRPr lang="en-US" sz="942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73311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4418884" y="321469"/>
            <a:ext cx="4153616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العودة إلى الجريان الطبيعي للحياة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289322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0125" y="994767"/>
            <a:ext cx="7143750" cy="982266"/>
          </a:xfrm>
          <a:prstGeom prst="rect">
            <a:avLst/>
          </a:prstGeom>
          <a:noFill/>
          <a:ln/>
        </p:spPr>
        <p:txBody>
          <a:bodyPr wrap="square" lIns="0" tIns="0" rIns="0" bIns="51054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الحياة بحر متلاطم، والحسد مجرد موجة فيه.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
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 السر ليس في 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D4AF37"/>
                </a:solidFill>
              </a:rPr>
              <a:t>"إيقاف الموج"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، بل في التحول من غريق يصارع الماء إلى 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D4AF37"/>
                </a:solidFill>
              </a:rPr>
              <a:t>"سباح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D4AF37"/>
                </a:solidFill>
              </a:rPr>
              <a:t> ماهر"</a:t>
            </a:r>
            <a:pPr algn="ctr" indent="0" marL="0">
              <a:lnSpc>
                <a:spcPts val="2400"/>
              </a:lnSpc>
              <a:buNone/>
            </a:pPr>
            <a:r>
              <a:rPr lang="en-US" sz="1595" dirty="0">
                <a:solidFill>
                  <a:srgbClr val="F5F5F0"/>
                </a:solidFill>
              </a:rPr>
              <a:t> يركبه.</a:t>
            </a:r>
            <a:endParaRPr lang="en-US" sz="1595" dirty="0"/>
          </a:p>
        </p:txBody>
      </p:sp>
      <p:sp>
        <p:nvSpPr>
          <p:cNvPr id="8" name="Shape 4"/>
          <p:cNvSpPr/>
          <p:nvPr/>
        </p:nvSpPr>
        <p:spPr>
          <a:xfrm>
            <a:off x="6024553" y="2091333"/>
            <a:ext cx="2762259" cy="1623417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210444" y="2162770"/>
            <a:ext cx="400050" cy="400050"/>
          </a:xfrm>
          <a:prstGeom prst="ellipse">
            <a:avLst/>
          </a:prstGeom>
          <a:solidFill>
            <a:srgbClr val="D4AF37"/>
          </a:solidFill>
          <a:ln w="18288">
            <a:solidFill>
              <a:srgbClr val="1A472A">
                <a:alpha val="50000"/>
              </a:srgbClr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808" y="2235994"/>
            <a:ext cx="289322" cy="2571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05534" y="2619970"/>
            <a:ext cx="2609841" cy="316111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قانون الطفو (اليقين)</a:t>
            </a:r>
            <a:endParaRPr lang="en-US" sz="1397" dirty="0"/>
          </a:p>
        </p:txBody>
      </p:sp>
      <p:sp>
        <p:nvSpPr>
          <p:cNvPr id="12" name="Text 7"/>
          <p:cNvSpPr/>
          <p:nvPr/>
        </p:nvSpPr>
        <p:spPr>
          <a:xfrm>
            <a:off x="6131458" y="2984302"/>
            <a:ext cx="255796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الخوف يجعلك "ثقيلاً" فتغرق، بينما الاستسلام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398958" y="3191470"/>
            <a:ext cx="202299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لله والثقة به يجعلك "خفيفاً" فتطفو.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6105534" y="3421856"/>
            <a:ext cx="2609841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5F5F0"/>
                </a:solidFill>
              </a:rPr>
              <a:t>"كلما زاد التسليم، زاد الأمان"</a:t>
            </a:r>
            <a:endParaRPr lang="en-US" sz="987" dirty="0"/>
          </a:p>
        </p:txBody>
      </p:sp>
      <p:sp>
        <p:nvSpPr>
          <p:cNvPr id="15" name="Shape 10"/>
          <p:cNvSpPr/>
          <p:nvPr/>
        </p:nvSpPr>
        <p:spPr>
          <a:xfrm>
            <a:off x="3195656" y="2091333"/>
            <a:ext cx="2767003" cy="1830586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4379119" y="2162770"/>
            <a:ext cx="400050" cy="400050"/>
          </a:xfrm>
          <a:prstGeom prst="ellipse">
            <a:avLst/>
          </a:prstGeom>
          <a:solidFill>
            <a:srgbClr val="D4AF37"/>
          </a:solidFill>
          <a:ln w="18288">
            <a:solidFill>
              <a:srgbClr val="1A472A">
                <a:alpha val="50000"/>
              </a:srgbClr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483" y="2235994"/>
            <a:ext cx="289322" cy="2571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271838" y="2619970"/>
            <a:ext cx="2614613" cy="316111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قانون الحركة (السعي)</a:t>
            </a:r>
            <a:endParaRPr lang="en-US" sz="1397" dirty="0"/>
          </a:p>
        </p:txBody>
      </p:sp>
      <p:sp>
        <p:nvSpPr>
          <p:cNvPr id="19" name="Text 13"/>
          <p:cNvSpPr/>
          <p:nvPr/>
        </p:nvSpPr>
        <p:spPr>
          <a:xfrm>
            <a:off x="3411810" y="2984302"/>
            <a:ext cx="233466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الماء الراكد يأسن ويتعفن. لا توقف حياتك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3466086" y="3191470"/>
            <a:ext cx="222608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خوفاً من العين. الهدف المتحرك يصعب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4378700" y="3398639"/>
            <a:ext cx="40085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إصابته.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3271838" y="3629025"/>
            <a:ext cx="2614613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5F5F0"/>
                </a:solidFill>
              </a:rPr>
              <a:t>"استمر في السباحة"</a:t>
            </a:r>
            <a:endParaRPr lang="en-US" sz="987" dirty="0"/>
          </a:p>
        </p:txBody>
      </p:sp>
      <p:sp>
        <p:nvSpPr>
          <p:cNvPr id="23" name="Shape 17"/>
          <p:cNvSpPr/>
          <p:nvPr/>
        </p:nvSpPr>
        <p:spPr>
          <a:xfrm>
            <a:off x="357188" y="2091333"/>
            <a:ext cx="2771775" cy="1623417"/>
          </a:xfrm>
          <a:prstGeom prst="rect">
            <a:avLst/>
          </a:prstGeom>
          <a:solidFill>
            <a:srgbClr val="FFFFFF">
              <a:alpha val="5000"/>
            </a:srgbClr>
          </a:solidFill>
          <a:ln w="9144">
            <a:solidFill>
              <a:srgbClr val="D4AF37">
                <a:alpha val="30000"/>
              </a:srgb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1538278" y="2162770"/>
            <a:ext cx="400050" cy="400050"/>
          </a:xfrm>
          <a:prstGeom prst="ellipse">
            <a:avLst/>
          </a:prstGeom>
          <a:solidFill>
            <a:srgbClr val="D4AF37"/>
          </a:solidFill>
          <a:ln w="18288">
            <a:solidFill>
              <a:srgbClr val="1A472A">
                <a:alpha val="50000"/>
              </a:srgbClr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716" y="2235994"/>
            <a:ext cx="257175" cy="25717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428597" y="2619970"/>
            <a:ext cx="2619384" cy="316111"/>
          </a:xfrm>
          <a:prstGeom prst="rect">
            <a:avLst/>
          </a:prstGeom>
          <a:noFill/>
          <a:ln/>
        </p:spPr>
        <p:txBody>
          <a:bodyPr wrap="none" lIns="0" tIns="0" rIns="0" bIns="34036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D4AF37"/>
                </a:solidFill>
              </a:rPr>
              <a:t>قانون العازلية (الحدود)</a:t>
            </a:r>
            <a:endParaRPr lang="en-US" sz="1397" dirty="0"/>
          </a:p>
        </p:txBody>
      </p:sp>
      <p:sp>
        <p:nvSpPr>
          <p:cNvPr id="27" name="Text 20"/>
          <p:cNvSpPr/>
          <p:nvPr/>
        </p:nvSpPr>
        <p:spPr>
          <a:xfrm>
            <a:off x="452568" y="2984302"/>
            <a:ext cx="257141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السباح الماهر يغوص في الماء (يخالط الناس)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546134" y="3191470"/>
            <a:ext cx="238431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BDC3C7"/>
                </a:solidFill>
              </a:rPr>
              <a:t>لكن الماء لا يدخل جوفه (لا يتأثر بطاقتهم).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428597" y="3421856"/>
            <a:ext cx="2619384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87" b="1" dirty="0">
                <a:solidFill>
                  <a:srgbClr val="F5F5F0"/>
                </a:solidFill>
              </a:rPr>
              <a:t>"في الماء، لا منه"</a:t>
            </a:r>
            <a:endParaRPr lang="en-US" sz="987" dirty="0"/>
          </a:p>
        </p:txBody>
      </p:sp>
      <p:sp>
        <p:nvSpPr>
          <p:cNvPr id="30" name="Shape 23"/>
          <p:cNvSpPr/>
          <p:nvPr/>
        </p:nvSpPr>
        <p:spPr>
          <a:xfrm>
            <a:off x="2156352" y="3964781"/>
            <a:ext cx="4831296" cy="337542"/>
          </a:xfrm>
          <a:prstGeom prst="roundRect">
            <a:avLst/>
          </a:prstGeom>
          <a:solidFill>
            <a:srgbClr val="000000">
              <a:alpha val="20000"/>
            </a:srgbClr>
          </a:solidFill>
          <a:ln/>
        </p:spPr>
      </p:sp>
      <p:sp>
        <p:nvSpPr>
          <p:cNvPr id="31" name="Text 24"/>
          <p:cNvSpPr/>
          <p:nvPr/>
        </p:nvSpPr>
        <p:spPr>
          <a:xfrm>
            <a:off x="2156352" y="3964781"/>
            <a:ext cx="4831296" cy="337542"/>
          </a:xfrm>
          <a:prstGeom prst="rect">
            <a:avLst/>
          </a:prstGeom>
          <a:noFill/>
          <a:ln/>
        </p:spPr>
        <p:txBody>
          <a:bodyPr wrap="square" lIns="170053" tIns="51054" rIns="170053" bIns="51054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77" i="1" dirty="0">
                <a:solidFill>
                  <a:srgbClr val="D4AF37"/>
                </a:solidFill>
              </a:rPr>
              <a:t>"عد إلى الحياة.. فالله لم يخلقك لتختبئ، بل لتخلفه في أرضه"</a:t>
            </a:r>
            <a:endParaRPr lang="en-US" sz="1377" dirty="0"/>
          </a:p>
        </p:txBody>
      </p:sp>
      <p:sp>
        <p:nvSpPr>
          <p:cNvPr id="32" name="Shape 25"/>
          <p:cNvSpPr/>
          <p:nvPr/>
        </p:nvSpPr>
        <p:spPr>
          <a:xfrm>
            <a:off x="142875" y="4388048"/>
            <a:ext cx="8858250" cy="29646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33" name="Shape 26"/>
          <p:cNvSpPr/>
          <p:nvPr/>
        </p:nvSpPr>
        <p:spPr>
          <a:xfrm>
            <a:off x="142875" y="4388048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27"/>
          <p:cNvSpPr/>
          <p:nvPr/>
        </p:nvSpPr>
        <p:spPr>
          <a:xfrm>
            <a:off x="6927317" y="4445198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35" name="Text 28"/>
          <p:cNvSpPr/>
          <p:nvPr/>
        </p:nvSpPr>
        <p:spPr>
          <a:xfrm>
            <a:off x="357188" y="4445198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23</a:t>
            </a:r>
            <a:endParaRPr lang="en-US" sz="942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2875" y="142875"/>
            <a:ext cx="8858250" cy="773311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142875" y="909042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7174669" y="321469"/>
            <a:ext cx="1397831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أنت الحصن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99157"/>
            <a:ext cx="257175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16500" y="1023342"/>
            <a:ext cx="4511027" cy="728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توقف عن البحث عن حصنٍ تختبئ فيه من العالم..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 الحقيقة هي: </a:t>
            </a:r>
            <a:pPr algn="ctr" indent="0" marL="0">
              <a:lnSpc>
                <a:spcPts val="2700"/>
              </a:lnSpc>
              <a:buNone/>
            </a:pPr>
            <a:r>
              <a:rPr lang="en-US" sz="1808" b="1" dirty="0">
                <a:solidFill>
                  <a:srgbClr val="D4AF37"/>
                </a:solidFill>
              </a:rPr>
              <a:t>أنتَ الحصن!</a:t>
            </a:r>
            <a:pPr algn="ctr" indent="0" marL="0">
              <a:lnSpc>
                <a:spcPts val="2700"/>
              </a:lnSpc>
              <a:buNone/>
            </a:pPr>
            <a:endParaRPr lang="en-US" sz="1704" dirty="0"/>
          </a:p>
        </p:txBody>
      </p:sp>
      <p:sp>
        <p:nvSpPr>
          <p:cNvPr id="8" name="Shape 4"/>
          <p:cNvSpPr/>
          <p:nvPr/>
        </p:nvSpPr>
        <p:spPr>
          <a:xfrm>
            <a:off x="6315075" y="1937742"/>
            <a:ext cx="1285875" cy="1266230"/>
          </a:xfrm>
          <a:prstGeom prst="rect">
            <a:avLst/>
          </a:prstGeom>
          <a:solidFill>
            <a:srgbClr val="B38F2D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572" y="2041327"/>
            <a:ext cx="192881" cy="1714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86513" y="2278856"/>
            <a:ext cx="1143000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472A"/>
                </a:solidFill>
              </a:rPr>
              <a:t>برج المراقبة (السكون)</a:t>
            </a:r>
            <a:endParaRPr lang="en-US" sz="1193" dirty="0"/>
          </a:p>
        </p:txBody>
      </p:sp>
      <p:sp>
        <p:nvSpPr>
          <p:cNvPr id="11" name="Text 6"/>
          <p:cNvSpPr/>
          <p:nvPr/>
        </p:nvSpPr>
        <p:spPr>
          <a:xfrm>
            <a:off x="6386513" y="2782491"/>
            <a:ext cx="1143000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1A472A">
                    <a:alpha val="90000"/>
                  </a:srgbClr>
                </a:solidFill>
              </a:rPr>
              <a:t>الوعي الذي يكشف العدو قبل اقترابه</a:t>
            </a:r>
            <a:endParaRPr lang="en-US" sz="942" dirty="0"/>
          </a:p>
        </p:txBody>
      </p:sp>
      <p:sp>
        <p:nvSpPr>
          <p:cNvPr id="12" name="Shape 7"/>
          <p:cNvSpPr/>
          <p:nvPr/>
        </p:nvSpPr>
        <p:spPr>
          <a:xfrm>
            <a:off x="4357688" y="2114550"/>
            <a:ext cx="1857375" cy="1089422"/>
          </a:xfrm>
          <a:prstGeom prst="rect">
            <a:avLst/>
          </a:prstGeom>
          <a:solidFill>
            <a:srgbClr val="0F2B19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50" y="2260997"/>
            <a:ext cx="171450" cy="1714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443413" y="2498527"/>
            <a:ext cx="16859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D4AF37"/>
                </a:solidFill>
              </a:rPr>
              <a:t>الجدران (الذكر)</a:t>
            </a:r>
            <a:endParaRPr lang="en-US" sz="1193" dirty="0"/>
          </a:p>
        </p:txBody>
      </p:sp>
      <p:sp>
        <p:nvSpPr>
          <p:cNvPr id="15" name="Text 9"/>
          <p:cNvSpPr/>
          <p:nvPr/>
        </p:nvSpPr>
        <p:spPr>
          <a:xfrm>
            <a:off x="4443413" y="2768203"/>
            <a:ext cx="168592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F5F5F0">
                    <a:alpha val="90000"/>
                  </a:srgbClr>
                </a:solidFill>
              </a:rPr>
              <a:t>الملاط الذي يسد الثغرات ويمنع الاختراق</a:t>
            </a:r>
            <a:endParaRPr lang="en-US" sz="942" dirty="0"/>
          </a:p>
        </p:txBody>
      </p:sp>
      <p:sp>
        <p:nvSpPr>
          <p:cNvPr id="16" name="Shape 10"/>
          <p:cNvSpPr/>
          <p:nvPr/>
        </p:nvSpPr>
        <p:spPr>
          <a:xfrm>
            <a:off x="1543050" y="2260997"/>
            <a:ext cx="2714625" cy="942975"/>
          </a:xfrm>
          <a:prstGeom prst="rect">
            <a:avLst/>
          </a:prstGeom>
          <a:solidFill>
            <a:srgbClr val="2C3E50"/>
          </a:solidFill>
          <a:ln/>
        </p:spPr>
      </p:sp>
      <p:sp>
        <p:nvSpPr>
          <p:cNvPr id="17" name="Shape 11"/>
          <p:cNvSpPr/>
          <p:nvPr/>
        </p:nvSpPr>
        <p:spPr>
          <a:xfrm>
            <a:off x="1543050" y="2260997"/>
            <a:ext cx="2714625" cy="28575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638" y="2421731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643063" y="2659261"/>
            <a:ext cx="25146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5F5F0"/>
                </a:solidFill>
              </a:rPr>
              <a:t>الأساس (التوحيد)</a:t>
            </a:r>
            <a:endParaRPr lang="en-US" sz="1193" dirty="0"/>
          </a:p>
        </p:txBody>
      </p:sp>
      <p:sp>
        <p:nvSpPr>
          <p:cNvPr id="20" name="Text 13"/>
          <p:cNvSpPr/>
          <p:nvPr/>
        </p:nvSpPr>
        <p:spPr>
          <a:xfrm>
            <a:off x="1643063" y="2928938"/>
            <a:ext cx="25146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>
                    <a:alpha val="90000"/>
                  </a:srgbClr>
                </a:solidFill>
              </a:rPr>
              <a:t>القاعدة الصلبة التي لا تهتز ولا تميد</a:t>
            </a:r>
            <a:endParaRPr lang="en-US" sz="942" dirty="0"/>
          </a:p>
        </p:txBody>
      </p:sp>
      <p:sp>
        <p:nvSpPr>
          <p:cNvPr id="21" name="Text 14"/>
          <p:cNvSpPr/>
          <p:nvPr/>
        </p:nvSpPr>
        <p:spPr>
          <a:xfrm>
            <a:off x="2207335" y="3375422"/>
            <a:ext cx="4729358" cy="407194"/>
          </a:xfrm>
          <a:prstGeom prst="rect">
            <a:avLst/>
          </a:prstGeom>
          <a:noFill/>
          <a:ln/>
        </p:spPr>
        <p:txBody>
          <a:bodyPr wrap="none" lIns="0" tIns="0" rIns="0" bIns="51054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spc="1" kern="0" dirty="0">
                <a:solidFill>
                  <a:srgbClr val="D4AF37"/>
                </a:solidFill>
              </a:rPr>
              <a:t>"أنا حصن الله المتين.. لا يضرني كيد الكائدين"</a:t>
            </a:r>
            <a:endParaRPr lang="en-US" sz="1808" dirty="0"/>
          </a:p>
        </p:txBody>
      </p:sp>
      <p:sp>
        <p:nvSpPr>
          <p:cNvPr id="22" name="Shape 15"/>
          <p:cNvSpPr/>
          <p:nvPr/>
        </p:nvSpPr>
        <p:spPr>
          <a:xfrm>
            <a:off x="142875" y="4675584"/>
            <a:ext cx="8858250" cy="32504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3" name="Shape 16"/>
          <p:cNvSpPr/>
          <p:nvPr/>
        </p:nvSpPr>
        <p:spPr>
          <a:xfrm>
            <a:off x="142875" y="4675584"/>
            <a:ext cx="88582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17"/>
          <p:cNvSpPr/>
          <p:nvPr/>
        </p:nvSpPr>
        <p:spPr>
          <a:xfrm>
            <a:off x="6713004" y="4754166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5" name="Text 18"/>
          <p:cNvSpPr/>
          <p:nvPr/>
        </p:nvSpPr>
        <p:spPr>
          <a:xfrm>
            <a:off x="571500" y="4754166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24</a:t>
            </a:r>
            <a:endParaRPr lang="en-US" sz="942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1438" y="71438"/>
            <a:ext cx="9001125" cy="666155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71438" y="730448"/>
            <a:ext cx="9001125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6951985" y="250031"/>
            <a:ext cx="1834828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D4AF37"/>
                </a:solidFill>
              </a:rPr>
              <a:t>الرحلة تبدأ الآن</a:t>
            </a:r>
            <a:endParaRPr lang="en-US" sz="212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327720"/>
            <a:ext cx="289322" cy="2571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148008" y="873323"/>
            <a:ext cx="484801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المعرفة وحدها لا تكفي.. 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D4AF37"/>
                </a:solidFill>
              </a:rPr>
              <a:t>العمل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 هو الذي يحرر.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1704" dirty="0">
                <a:solidFill>
                  <a:srgbClr val="F5F5F0"/>
                </a:solidFill>
              </a:rPr>
              <a:t> لا تنتظر الغد، ابدأ رحلة الشفاء بهذه الخطوات الثلاث:</a:t>
            </a:r>
            <a:endParaRPr lang="en-US" sz="1704" dirty="0"/>
          </a:p>
        </p:txBody>
      </p:sp>
      <p:sp>
        <p:nvSpPr>
          <p:cNvPr id="8" name="Shape 4"/>
          <p:cNvSpPr/>
          <p:nvPr/>
        </p:nvSpPr>
        <p:spPr>
          <a:xfrm>
            <a:off x="1357313" y="2130623"/>
            <a:ext cx="6429375" cy="28575"/>
          </a:xfrm>
          <a:prstGeom prst="rect">
            <a:avLst/>
          </a:prstGeom>
          <a:solidFill>
            <a:srgbClr val="D4AF37">
              <a:alpha val="30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6665119" y="1701998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665119" y="1701998"/>
            <a:ext cx="500063" cy="5000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D4AF37"/>
                </a:solidFill>
              </a:rPr>
              <a:t>1</a:t>
            </a:r>
            <a:endParaRPr lang="en-US" sz="2016" dirty="0"/>
          </a:p>
        </p:txBody>
      </p:sp>
      <p:sp>
        <p:nvSpPr>
          <p:cNvPr id="11" name="Text 7"/>
          <p:cNvSpPr/>
          <p:nvPr/>
        </p:nvSpPr>
        <p:spPr>
          <a:xfrm>
            <a:off x="6533685" y="2273498"/>
            <a:ext cx="762958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499" b="1" dirty="0">
                <a:solidFill>
                  <a:srgbClr val="D4AF37"/>
                </a:solidFill>
              </a:rPr>
              <a:t>جدد النية</a:t>
            </a:r>
            <a:endParaRPr lang="en-US" sz="1499" dirty="0"/>
          </a:p>
        </p:txBody>
      </p:sp>
      <p:sp>
        <p:nvSpPr>
          <p:cNvPr id="12" name="Shape 8"/>
          <p:cNvSpPr/>
          <p:nvPr/>
        </p:nvSpPr>
        <p:spPr>
          <a:xfrm>
            <a:off x="5843588" y="2621756"/>
            <a:ext cx="2143125" cy="840786"/>
          </a:xfrm>
          <a:prstGeom prst="rect">
            <a:avLst/>
          </a:prstGeom>
          <a:solidFill>
            <a:srgbClr val="000000">
              <a:alpha val="20000"/>
            </a:srgbClr>
          </a:solidFill>
          <a:ln w="9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843588" y="2621756"/>
            <a:ext cx="2143125" cy="840786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اعقد العزم بقلبك الآن: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"يا رب، أنا أبدأ صفحة جديدة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خالية من الخوف والحسد"</a:t>
            </a:r>
            <a:endParaRPr lang="en-US" sz="1159" dirty="0"/>
          </a:p>
        </p:txBody>
      </p:sp>
      <p:sp>
        <p:nvSpPr>
          <p:cNvPr id="14" name="Shape 10"/>
          <p:cNvSpPr/>
          <p:nvPr/>
        </p:nvSpPr>
        <p:spPr>
          <a:xfrm>
            <a:off x="4321969" y="1701998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321969" y="1701998"/>
            <a:ext cx="500063" cy="5000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D4AF37"/>
                </a:solidFill>
              </a:rPr>
              <a:t>2</a:t>
            </a:r>
            <a:endParaRPr lang="en-US" sz="2016" dirty="0"/>
          </a:p>
        </p:txBody>
      </p:sp>
      <p:sp>
        <p:nvSpPr>
          <p:cNvPr id="16" name="Text 12"/>
          <p:cNvSpPr/>
          <p:nvPr/>
        </p:nvSpPr>
        <p:spPr>
          <a:xfrm>
            <a:off x="4063733" y="2273498"/>
            <a:ext cx="1016561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499" b="1" dirty="0">
                <a:solidFill>
                  <a:srgbClr val="D4AF37"/>
                </a:solidFill>
              </a:rPr>
              <a:t>ابدأ التطبيق</a:t>
            </a:r>
            <a:endParaRPr lang="en-US" sz="1499" dirty="0"/>
          </a:p>
        </p:txBody>
      </p:sp>
      <p:sp>
        <p:nvSpPr>
          <p:cNvPr id="17" name="Shape 13"/>
          <p:cNvSpPr/>
          <p:nvPr/>
        </p:nvSpPr>
        <p:spPr>
          <a:xfrm>
            <a:off x="3500438" y="2621756"/>
            <a:ext cx="2143125" cy="840786"/>
          </a:xfrm>
          <a:prstGeom prst="rect">
            <a:avLst/>
          </a:prstGeom>
          <a:solidFill>
            <a:srgbClr val="000000">
              <a:alpha val="20000"/>
            </a:srgbClr>
          </a:solidFill>
          <a:ln w="9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500438" y="2621756"/>
            <a:ext cx="2143125" cy="840786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لا تؤجل. اختر ورداً واحداً أو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سلوكاً واحداً وابدأ به اليوم.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قليل دائم خير من كثير منقطع.</a:t>
            </a:r>
            <a:endParaRPr lang="en-US" sz="1159" dirty="0"/>
          </a:p>
        </p:txBody>
      </p:sp>
      <p:sp>
        <p:nvSpPr>
          <p:cNvPr id="19" name="Shape 15"/>
          <p:cNvSpPr/>
          <p:nvPr/>
        </p:nvSpPr>
        <p:spPr>
          <a:xfrm>
            <a:off x="1978819" y="1701998"/>
            <a:ext cx="500063" cy="500063"/>
          </a:xfrm>
          <a:prstGeom prst="ellipse">
            <a:avLst/>
          </a:prstGeom>
          <a:solidFill>
            <a:srgbClr val="1A472A"/>
          </a:solidFill>
          <a:ln w="27432">
            <a:solidFill>
              <a:srgbClr val="D4AF37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978819" y="1701998"/>
            <a:ext cx="500063" cy="5000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016" b="1" dirty="0">
                <a:solidFill>
                  <a:srgbClr val="D4AF37"/>
                </a:solidFill>
              </a:rPr>
              <a:t>3</a:t>
            </a:r>
            <a:endParaRPr lang="en-US" sz="2016" dirty="0"/>
          </a:p>
        </p:txBody>
      </p:sp>
      <p:sp>
        <p:nvSpPr>
          <p:cNvPr id="21" name="Text 17"/>
          <p:cNvSpPr/>
          <p:nvPr/>
        </p:nvSpPr>
        <p:spPr>
          <a:xfrm>
            <a:off x="1660754" y="2273498"/>
            <a:ext cx="1136219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499" b="1" dirty="0">
                <a:solidFill>
                  <a:srgbClr val="D4AF37"/>
                </a:solidFill>
              </a:rPr>
              <a:t>توكل وانطلق</a:t>
            </a:r>
            <a:endParaRPr lang="en-US" sz="1499" dirty="0"/>
          </a:p>
        </p:txBody>
      </p:sp>
      <p:sp>
        <p:nvSpPr>
          <p:cNvPr id="22" name="Shape 18"/>
          <p:cNvSpPr/>
          <p:nvPr/>
        </p:nvSpPr>
        <p:spPr>
          <a:xfrm>
            <a:off x="1157288" y="2621756"/>
            <a:ext cx="2143125" cy="840786"/>
          </a:xfrm>
          <a:prstGeom prst="rect">
            <a:avLst/>
          </a:prstGeom>
          <a:solidFill>
            <a:srgbClr val="000000">
              <a:alpha val="20000"/>
            </a:srgbClr>
          </a:solidFill>
          <a:ln w="9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157288" y="2621756"/>
            <a:ext cx="2143125" cy="840786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لا تجعل التحصين هوساً.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لقد أخذت الدواء، والآن اخرج</a:t>
            </a:r>
            <a:pPr algn="ctr" indent="0" marL="0">
              <a:lnSpc>
                <a:spcPts val="1800"/>
              </a:lnSpc>
              <a:buNone/>
            </a:pPr>
            <a:r>
              <a:rPr lang="en-US" sz="1159" dirty="0">
                <a:solidFill>
                  <a:srgbClr val="BDC3C7"/>
                </a:solidFill>
              </a:rPr>
              <a:t> واستمتع بالحياة في حفظ الله.</a:t>
            </a:r>
            <a:endParaRPr lang="en-US" sz="1159" dirty="0"/>
          </a:p>
        </p:txBody>
      </p:sp>
      <p:sp>
        <p:nvSpPr>
          <p:cNvPr id="24" name="Text 20"/>
          <p:cNvSpPr/>
          <p:nvPr/>
        </p:nvSpPr>
        <p:spPr>
          <a:xfrm>
            <a:off x="1913046" y="3576842"/>
            <a:ext cx="5317908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F5F5F0"/>
                </a:solidFill>
              </a:rPr>
              <a:t>"حفظكم الله ورعاكم.. وجعلكم حصوناً منيعة بنوره"</a:t>
            </a:r>
            <a:endParaRPr lang="en-US" sz="1808" dirty="0"/>
          </a:p>
        </p:txBody>
      </p:sp>
      <p:sp>
        <p:nvSpPr>
          <p:cNvPr id="25" name="Shape 21"/>
          <p:cNvSpPr/>
          <p:nvPr/>
        </p:nvSpPr>
        <p:spPr>
          <a:xfrm>
            <a:off x="71438" y="4775597"/>
            <a:ext cx="9001125" cy="29646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71438" y="4775597"/>
            <a:ext cx="9001125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Text 23"/>
          <p:cNvSpPr/>
          <p:nvPr/>
        </p:nvSpPr>
        <p:spPr>
          <a:xfrm>
            <a:off x="6927317" y="4839891"/>
            <a:ext cx="18594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العين الحاسدة: منهج التحرر الشامل</a:t>
            </a:r>
            <a:endParaRPr lang="en-US" sz="942" dirty="0"/>
          </a:p>
        </p:txBody>
      </p:sp>
      <p:sp>
        <p:nvSpPr>
          <p:cNvPr id="28" name="Text 24"/>
          <p:cNvSpPr/>
          <p:nvPr/>
        </p:nvSpPr>
        <p:spPr>
          <a:xfrm>
            <a:off x="357188" y="4839891"/>
            <a:ext cx="1471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BDC3C7"/>
                </a:solidFill>
              </a:rPr>
              <a:t>25</a:t>
            </a:r>
            <a:endParaRPr lang="en-US" sz="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2026-02-16T10:07:54Z</dcterms:created>
  <dcterms:modified xsi:type="dcterms:W3CDTF">2026-02-16T10:07:54Z</dcterms:modified>
</cp:coreProperties>
</file>